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handoutMasterIdLst>
    <p:handoutMasterId r:id="rId179"/>
  </p:handoutMasterIdLst>
  <p:sldIdLst>
    <p:sldId id="256" r:id="rId2"/>
    <p:sldId id="258" r:id="rId3"/>
    <p:sldId id="287" r:id="rId4"/>
    <p:sldId id="288" r:id="rId5"/>
    <p:sldId id="289" r:id="rId6"/>
    <p:sldId id="290" r:id="rId7"/>
    <p:sldId id="291" r:id="rId8"/>
    <p:sldId id="292"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93" r:id="rId31"/>
    <p:sldId id="294" r:id="rId32"/>
    <p:sldId id="295" r:id="rId33"/>
    <p:sldId id="296" r:id="rId34"/>
    <p:sldId id="297" r:id="rId35"/>
    <p:sldId id="298" r:id="rId36"/>
    <p:sldId id="311" r:id="rId37"/>
    <p:sldId id="309" r:id="rId38"/>
    <p:sldId id="299" r:id="rId39"/>
    <p:sldId id="312" r:id="rId40"/>
    <p:sldId id="313" r:id="rId41"/>
    <p:sldId id="300" r:id="rId42"/>
    <p:sldId id="301" r:id="rId43"/>
    <p:sldId id="302" r:id="rId44"/>
    <p:sldId id="308" r:id="rId45"/>
    <p:sldId id="306" r:id="rId46"/>
    <p:sldId id="303" r:id="rId47"/>
    <p:sldId id="304" r:id="rId48"/>
    <p:sldId id="305" r:id="rId49"/>
    <p:sldId id="307" r:id="rId50"/>
    <p:sldId id="314" r:id="rId51"/>
    <p:sldId id="315" r:id="rId52"/>
    <p:sldId id="316" r:id="rId53"/>
    <p:sldId id="317" r:id="rId54"/>
    <p:sldId id="318" r:id="rId55"/>
    <p:sldId id="319" r:id="rId56"/>
    <p:sldId id="321" r:id="rId57"/>
    <p:sldId id="320" r:id="rId58"/>
    <p:sldId id="322" r:id="rId59"/>
    <p:sldId id="323" r:id="rId60"/>
    <p:sldId id="324" r:id="rId61"/>
    <p:sldId id="325" r:id="rId62"/>
    <p:sldId id="326" r:id="rId63"/>
    <p:sldId id="327" r:id="rId64"/>
    <p:sldId id="328" r:id="rId65"/>
    <p:sldId id="330" r:id="rId66"/>
    <p:sldId id="329" r:id="rId67"/>
    <p:sldId id="331" r:id="rId68"/>
    <p:sldId id="332" r:id="rId69"/>
    <p:sldId id="333" r:id="rId70"/>
    <p:sldId id="342" r:id="rId71"/>
    <p:sldId id="334" r:id="rId72"/>
    <p:sldId id="336" r:id="rId73"/>
    <p:sldId id="337" r:id="rId74"/>
    <p:sldId id="339" r:id="rId75"/>
    <p:sldId id="340" r:id="rId76"/>
    <p:sldId id="341" r:id="rId77"/>
    <p:sldId id="343" r:id="rId78"/>
    <p:sldId id="344" r:id="rId79"/>
    <p:sldId id="338" r:id="rId80"/>
    <p:sldId id="345" r:id="rId81"/>
    <p:sldId id="346" r:id="rId82"/>
    <p:sldId id="347" r:id="rId83"/>
    <p:sldId id="348" r:id="rId84"/>
    <p:sldId id="349" r:id="rId85"/>
    <p:sldId id="350" r:id="rId86"/>
    <p:sldId id="351" r:id="rId87"/>
    <p:sldId id="352" r:id="rId88"/>
    <p:sldId id="353" r:id="rId89"/>
    <p:sldId id="357" r:id="rId90"/>
    <p:sldId id="354" r:id="rId91"/>
    <p:sldId id="355" r:id="rId92"/>
    <p:sldId id="356" r:id="rId93"/>
    <p:sldId id="358" r:id="rId94"/>
    <p:sldId id="374" r:id="rId95"/>
    <p:sldId id="375" r:id="rId96"/>
    <p:sldId id="396" r:id="rId97"/>
    <p:sldId id="403" r:id="rId98"/>
    <p:sldId id="397" r:id="rId99"/>
    <p:sldId id="398" r:id="rId100"/>
    <p:sldId id="376" r:id="rId101"/>
    <p:sldId id="377" r:id="rId102"/>
    <p:sldId id="378" r:id="rId103"/>
    <p:sldId id="379" r:id="rId104"/>
    <p:sldId id="399" r:id="rId105"/>
    <p:sldId id="402" r:id="rId106"/>
    <p:sldId id="380" r:id="rId107"/>
    <p:sldId id="400" r:id="rId108"/>
    <p:sldId id="390" r:id="rId109"/>
    <p:sldId id="392" r:id="rId110"/>
    <p:sldId id="381" r:id="rId111"/>
    <p:sldId id="391" r:id="rId112"/>
    <p:sldId id="382" r:id="rId113"/>
    <p:sldId id="395" r:id="rId114"/>
    <p:sldId id="383" r:id="rId115"/>
    <p:sldId id="401" r:id="rId116"/>
    <p:sldId id="384" r:id="rId117"/>
    <p:sldId id="385" r:id="rId118"/>
    <p:sldId id="386" r:id="rId119"/>
    <p:sldId id="387" r:id="rId120"/>
    <p:sldId id="388" r:id="rId121"/>
    <p:sldId id="389" r:id="rId122"/>
    <p:sldId id="393" r:id="rId123"/>
    <p:sldId id="394" r:id="rId124"/>
    <p:sldId id="404" r:id="rId125"/>
    <p:sldId id="405" r:id="rId126"/>
    <p:sldId id="406" r:id="rId127"/>
    <p:sldId id="407" r:id="rId128"/>
    <p:sldId id="408" r:id="rId129"/>
    <p:sldId id="409" r:id="rId130"/>
    <p:sldId id="410" r:id="rId131"/>
    <p:sldId id="411" r:id="rId132"/>
    <p:sldId id="412" r:id="rId133"/>
    <p:sldId id="413" r:id="rId134"/>
    <p:sldId id="414" r:id="rId135"/>
    <p:sldId id="415" r:id="rId136"/>
    <p:sldId id="417" r:id="rId137"/>
    <p:sldId id="418" r:id="rId138"/>
    <p:sldId id="419" r:id="rId139"/>
    <p:sldId id="420" r:id="rId140"/>
    <p:sldId id="421" r:id="rId141"/>
    <p:sldId id="422" r:id="rId142"/>
    <p:sldId id="423" r:id="rId143"/>
    <p:sldId id="424" r:id="rId144"/>
    <p:sldId id="425" r:id="rId145"/>
    <p:sldId id="426" r:id="rId146"/>
    <p:sldId id="427" r:id="rId147"/>
    <p:sldId id="428" r:id="rId148"/>
    <p:sldId id="359" r:id="rId149"/>
    <p:sldId id="360" r:id="rId150"/>
    <p:sldId id="361" r:id="rId151"/>
    <p:sldId id="362" r:id="rId152"/>
    <p:sldId id="363" r:id="rId153"/>
    <p:sldId id="364" r:id="rId154"/>
    <p:sldId id="365" r:id="rId155"/>
    <p:sldId id="366" r:id="rId156"/>
    <p:sldId id="367" r:id="rId157"/>
    <p:sldId id="368" r:id="rId158"/>
    <p:sldId id="369" r:id="rId159"/>
    <p:sldId id="371" r:id="rId160"/>
    <p:sldId id="372" r:id="rId161"/>
    <p:sldId id="373" r:id="rId162"/>
    <p:sldId id="429" r:id="rId163"/>
    <p:sldId id="430" r:id="rId164"/>
    <p:sldId id="431" r:id="rId165"/>
    <p:sldId id="432" r:id="rId166"/>
    <p:sldId id="433" r:id="rId167"/>
    <p:sldId id="434" r:id="rId168"/>
    <p:sldId id="435" r:id="rId169"/>
    <p:sldId id="436" r:id="rId170"/>
    <p:sldId id="437" r:id="rId171"/>
    <p:sldId id="438" r:id="rId172"/>
    <p:sldId id="439" r:id="rId173"/>
    <p:sldId id="440" r:id="rId174"/>
    <p:sldId id="443" r:id="rId175"/>
    <p:sldId id="441" r:id="rId176"/>
    <p:sldId id="442" r:id="rId17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1" autoAdjust="0"/>
    <p:restoredTop sz="90167" autoAdjust="0"/>
  </p:normalViewPr>
  <p:slideViewPr>
    <p:cSldViewPr>
      <p:cViewPr varScale="1">
        <p:scale>
          <a:sx n="65" d="100"/>
          <a:sy n="65" d="100"/>
        </p:scale>
        <p:origin x="1704" y="66"/>
      </p:cViewPr>
      <p:guideLst>
        <p:guide orient="horz" pos="2160"/>
        <p:guide pos="2880"/>
      </p:guideLst>
    </p:cSldViewPr>
  </p:slideViewPr>
  <p:notesTextViewPr>
    <p:cViewPr>
      <p:scale>
        <a:sx n="100" d="100"/>
        <a:sy n="100" d="100"/>
      </p:scale>
      <p:origin x="0" y="0"/>
    </p:cViewPr>
  </p:notesTextViewPr>
  <p:notesViewPr>
    <p:cSldViewPr>
      <p:cViewPr varScale="1">
        <p:scale>
          <a:sx n="36" d="100"/>
          <a:sy n="36" d="100"/>
        </p:scale>
        <p:origin x="-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385CB48-8E2D-4C27-AE46-BEE0E5B48FC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mn-cs"/>
              </a:defRPr>
            </a:lvl1pPr>
          </a:lstStyle>
          <a:p>
            <a:pPr>
              <a:defRPr/>
            </a:pPr>
            <a:r>
              <a:rPr lang="en-US"/>
              <a:t>Amity Business School</a:t>
            </a:r>
          </a:p>
        </p:txBody>
      </p:sp>
      <p:sp>
        <p:nvSpPr>
          <p:cNvPr id="5123" name="Rectangle 3">
            <a:extLst>
              <a:ext uri="{FF2B5EF4-FFF2-40B4-BE49-F238E27FC236}">
                <a16:creationId xmlns:a16="http://schemas.microsoft.com/office/drawing/2014/main" id="{2A3AFF50-BA2F-4704-93D5-F6126E86AD48}"/>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en-US"/>
          </a:p>
        </p:txBody>
      </p:sp>
      <p:sp>
        <p:nvSpPr>
          <p:cNvPr id="5124" name="Rectangle 4">
            <a:extLst>
              <a:ext uri="{FF2B5EF4-FFF2-40B4-BE49-F238E27FC236}">
                <a16:creationId xmlns:a16="http://schemas.microsoft.com/office/drawing/2014/main" id="{EA507ECB-EBAB-423C-81C3-46A7CF89080F}"/>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5125" name="Rectangle 5">
            <a:extLst>
              <a:ext uri="{FF2B5EF4-FFF2-40B4-BE49-F238E27FC236}">
                <a16:creationId xmlns:a16="http://schemas.microsoft.com/office/drawing/2014/main" id="{7C658E33-04BE-4485-B8C1-65F49EF30F01}"/>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FCB2AB0-85C2-4E67-93B4-D15A13A2D03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4902155-19D3-4508-8DBA-014AB53F0ED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mn-cs"/>
              </a:defRPr>
            </a:lvl1pPr>
          </a:lstStyle>
          <a:p>
            <a:pPr>
              <a:defRPr/>
            </a:pPr>
            <a:r>
              <a:rPr lang="en-US"/>
              <a:t>Amity Business School</a:t>
            </a:r>
          </a:p>
        </p:txBody>
      </p:sp>
      <p:sp>
        <p:nvSpPr>
          <p:cNvPr id="3075" name="Rectangle 3">
            <a:extLst>
              <a:ext uri="{FF2B5EF4-FFF2-40B4-BE49-F238E27FC236}">
                <a16:creationId xmlns:a16="http://schemas.microsoft.com/office/drawing/2014/main" id="{479F267D-2769-483D-AE01-4294E1CD686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en-US"/>
          </a:p>
        </p:txBody>
      </p:sp>
      <p:sp>
        <p:nvSpPr>
          <p:cNvPr id="2052" name="Rectangle 4">
            <a:extLst>
              <a:ext uri="{FF2B5EF4-FFF2-40B4-BE49-F238E27FC236}">
                <a16:creationId xmlns:a16="http://schemas.microsoft.com/office/drawing/2014/main" id="{453EEA80-BE44-4968-B16D-99DDEED72DB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B755B9D8-6274-4F6E-BACE-FD1F3413E5F8}"/>
              </a:ext>
            </a:extLst>
          </p:cNvPr>
          <p:cNvSpPr>
            <a:spLocks noGrp="1" noChangeArrowheads="1"/>
          </p:cNvSpPr>
          <p:nvPr>
            <p:ph type="body" sz="quarter" idx="3"/>
          </p:nvPr>
        </p:nvSpPr>
        <p:spPr bwMode="auto">
          <a:xfrm>
            <a:off x="685800" y="5943600"/>
            <a:ext cx="54864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76F79924-A5B4-4307-A8BE-D003227D058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3079" name="Rectangle 7">
            <a:extLst>
              <a:ext uri="{FF2B5EF4-FFF2-40B4-BE49-F238E27FC236}">
                <a16:creationId xmlns:a16="http://schemas.microsoft.com/office/drawing/2014/main" id="{8AD25520-03E8-4396-AC3D-E3B17485DF6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37A0F95-C9DA-4DB5-9C79-2F60E0F4F81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tely.com/diagram-type/use-cas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Rot="1" noChangeAspect="1" noChangeArrowheads="1" noTextEdit="1"/>
          </p:cNvSpPr>
          <p:nvPr>
            <p:ph type="sldImg"/>
          </p:nvPr>
        </p:nvSpPr>
        <p:spPr>
          <a:xfrm>
            <a:off x="990600" y="685206"/>
            <a:ext cx="4879975" cy="3429000"/>
          </a:xfrm>
          <a:ln/>
        </p:spPr>
      </p:sp>
      <p:sp>
        <p:nvSpPr>
          <p:cNvPr id="605187"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Rot="1" noChangeAspect="1" noChangeArrowheads="1" noTextEdit="1"/>
          </p:cNvSpPr>
          <p:nvPr>
            <p:ph type="sldImg"/>
          </p:nvPr>
        </p:nvSpPr>
        <p:spPr>
          <a:xfrm>
            <a:off x="989014" y="685206"/>
            <a:ext cx="4879975" cy="3429000"/>
          </a:xfrm>
          <a:ln/>
        </p:spPr>
      </p:sp>
      <p:sp>
        <p:nvSpPr>
          <p:cNvPr id="628739" name="Rectangle 3"/>
          <p:cNvSpPr>
            <a:spLocks noGrp="1" noChangeArrowheads="1"/>
          </p:cNvSpPr>
          <p:nvPr>
            <p:ph type="body" idx="1"/>
          </p:nvPr>
        </p:nvSpPr>
        <p:spPr>
          <a:xfrm>
            <a:off x="1123950" y="4344590"/>
            <a:ext cx="4610100" cy="4114205"/>
          </a:xfrm>
        </p:spPr>
        <p:txBody>
          <a:bodyPr lIns="91426" tIns="45713" rIns="91426" bIns="45713"/>
          <a:lstStyle/>
          <a:p>
            <a:r>
              <a:rPr lang="en-US" sz="1400"/>
              <a:t>Actors</a:t>
            </a:r>
          </a:p>
          <a:p>
            <a:r>
              <a:rPr lang="en-US" sz="1400"/>
              <a:t>7) Does one person play several different roles?</a:t>
            </a:r>
          </a:p>
          <a:p>
            <a:pPr lvl="1">
              <a:buFontTx/>
              <a:buChar char="•"/>
            </a:pPr>
            <a:r>
              <a:rPr lang="en-US" sz="1400" u="sng"/>
              <a:t>May</a:t>
            </a:r>
            <a:r>
              <a:rPr lang="en-US" sz="1400"/>
              <a:t> have an actor for each role</a:t>
            </a:r>
          </a:p>
          <a:p>
            <a:r>
              <a:rPr lang="en-US" sz="1400"/>
              <a:t>8) Do several people play the same role?</a:t>
            </a:r>
          </a:p>
          <a:p>
            <a:pPr lvl="1">
              <a:buFontTx/>
              <a:buChar char="•"/>
            </a:pPr>
            <a:r>
              <a:rPr lang="en-US" sz="1400"/>
              <a:t>Only use one actor per role (no matter how many people play that role)</a:t>
            </a:r>
          </a:p>
          <a:p>
            <a:endParaRPr lang="en-US" sz="1400"/>
          </a:p>
          <a:p>
            <a:pPr>
              <a:buFontTx/>
              <a:buChar char="•"/>
            </a:pPr>
            <a:r>
              <a:rPr lang="en-US" sz="1400"/>
              <a:t>Identifying actors is an </a:t>
            </a:r>
            <a:r>
              <a:rPr lang="en-US" sz="1400" b="1"/>
              <a:t>iterative</a:t>
            </a:r>
            <a:r>
              <a:rPr lang="en-US" sz="1400"/>
              <a:t> process</a:t>
            </a:r>
          </a:p>
          <a:p>
            <a:pPr>
              <a:buFontTx/>
              <a:buChar char="•"/>
            </a:pPr>
            <a:r>
              <a:rPr lang="en-US" sz="1400"/>
              <a:t>Defining </a:t>
            </a:r>
            <a:r>
              <a:rPr lang="en-US" sz="1400" b="1"/>
              <a:t>how</a:t>
            </a:r>
            <a:r>
              <a:rPr lang="en-US" sz="1400"/>
              <a:t> an actor interacts with the system may clarify whether there are duplicate actors or not</a:t>
            </a:r>
          </a:p>
          <a:p>
            <a:endParaRPr lang="en-US" sz="1400"/>
          </a:p>
          <a:p>
            <a:endParaRPr lang="en-US"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Rot="1" noChangeAspect="1" noChangeArrowheads="1" noTextEdit="1"/>
          </p:cNvSpPr>
          <p:nvPr>
            <p:ph type="sldImg"/>
          </p:nvPr>
        </p:nvSpPr>
        <p:spPr>
          <a:xfrm>
            <a:off x="989014" y="685206"/>
            <a:ext cx="4879975" cy="3429000"/>
          </a:xfrm>
          <a:ln/>
        </p:spPr>
      </p:sp>
      <p:sp>
        <p:nvSpPr>
          <p:cNvPr id="630787" name="Rectangle 3"/>
          <p:cNvSpPr>
            <a:spLocks noGrp="1" noChangeArrowheads="1"/>
          </p:cNvSpPr>
          <p:nvPr>
            <p:ph type="body" idx="1"/>
          </p:nvPr>
        </p:nvSpPr>
        <p:spPr>
          <a:xfrm>
            <a:off x="1123950" y="4344590"/>
            <a:ext cx="4610100" cy="4114205"/>
          </a:xfrm>
        </p:spPr>
        <p:txBody>
          <a:bodyPr lIns="91426" tIns="45713" rIns="91426" bIns="45713"/>
          <a:lstStyle/>
          <a:p>
            <a:r>
              <a:rPr lang="en-US" sz="1400"/>
              <a:t>Actors</a:t>
            </a:r>
          </a:p>
          <a:p>
            <a:pPr>
              <a:buFontTx/>
              <a:buChar char="•"/>
            </a:pPr>
            <a:r>
              <a:rPr lang="en-US" sz="1400"/>
              <a:t>Are </a:t>
            </a:r>
            <a:r>
              <a:rPr lang="en-US" sz="1400" b="1"/>
              <a:t>NOT a part</a:t>
            </a:r>
            <a:r>
              <a:rPr lang="en-US" sz="1400"/>
              <a:t> of the system (</a:t>
            </a:r>
            <a:r>
              <a:rPr lang="en-US" sz="1400" b="1"/>
              <a:t>external</a:t>
            </a:r>
            <a:r>
              <a:rPr lang="en-US" sz="1400"/>
              <a:t> to the system)</a:t>
            </a:r>
          </a:p>
          <a:p>
            <a:pPr>
              <a:buFontTx/>
              <a:buChar char="•"/>
            </a:pPr>
            <a:r>
              <a:rPr lang="en-US" sz="1400"/>
              <a:t>A single actor may represent multiple physical users</a:t>
            </a:r>
          </a:p>
          <a:p>
            <a:pPr>
              <a:buFontTx/>
              <a:buChar char="•"/>
            </a:pPr>
            <a:r>
              <a:rPr lang="en-US" sz="1400"/>
              <a:t>Whether human or not, represented by stick figure</a:t>
            </a:r>
          </a:p>
          <a:p>
            <a:pPr lvl="1">
              <a:buFontTx/>
              <a:buChar char="•"/>
            </a:pPr>
            <a:r>
              <a:rPr lang="en-US" sz="1400" b="1"/>
              <a:t>MUST label</a:t>
            </a:r>
            <a:r>
              <a:rPr lang="en-US" sz="1400"/>
              <a:t> stick figure with the name of the actor</a:t>
            </a:r>
          </a:p>
          <a:p>
            <a:endParaRPr lang="en-US" sz="1400"/>
          </a:p>
          <a:p>
            <a:endParaRPr lang="en-US" sz="1400"/>
          </a:p>
          <a:p>
            <a:endParaRPr lang="en-US"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ChangeArrowheads="1" noTextEdit="1"/>
          </p:cNvSpPr>
          <p:nvPr>
            <p:ph type="sldImg"/>
          </p:nvPr>
        </p:nvSpPr>
        <p:spPr>
          <a:xfrm>
            <a:off x="990600" y="685206"/>
            <a:ext cx="4879975" cy="3429000"/>
          </a:xfrm>
          <a:ln/>
        </p:spPr>
      </p:sp>
      <p:sp>
        <p:nvSpPr>
          <p:cNvPr id="616451"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Rot="1" noChangeAspect="1" noChangeArrowheads="1" noTextEdit="1"/>
          </p:cNvSpPr>
          <p:nvPr>
            <p:ph type="sldImg"/>
          </p:nvPr>
        </p:nvSpPr>
        <p:spPr>
          <a:xfrm>
            <a:off x="990600" y="685206"/>
            <a:ext cx="4879975" cy="3429000"/>
          </a:xfrm>
          <a:ln/>
        </p:spPr>
      </p:sp>
      <p:sp>
        <p:nvSpPr>
          <p:cNvPr id="634883"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Rot="1" noChangeAspect="1" noChangeArrowheads="1" noTextEdit="1"/>
          </p:cNvSpPr>
          <p:nvPr>
            <p:ph type="sldImg"/>
          </p:nvPr>
        </p:nvSpPr>
        <p:spPr>
          <a:xfrm>
            <a:off x="1144588" y="685800"/>
            <a:ext cx="4572000" cy="3429000"/>
          </a:xfrm>
          <a:ln/>
        </p:spPr>
      </p:sp>
      <p:sp>
        <p:nvSpPr>
          <p:cNvPr id="632835"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Rot="1" noChangeAspect="1" noChangeArrowheads="1" noTextEdit="1"/>
          </p:cNvSpPr>
          <p:nvPr>
            <p:ph type="sldImg"/>
          </p:nvPr>
        </p:nvSpPr>
        <p:spPr>
          <a:xfrm>
            <a:off x="990600" y="685206"/>
            <a:ext cx="4879975" cy="3429000"/>
          </a:xfrm>
          <a:ln/>
        </p:spPr>
      </p:sp>
      <p:sp>
        <p:nvSpPr>
          <p:cNvPr id="618499"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Rot="1" noChangeAspect="1" noChangeArrowheads="1" noTextEdit="1"/>
          </p:cNvSpPr>
          <p:nvPr>
            <p:ph type="sldImg"/>
          </p:nvPr>
        </p:nvSpPr>
        <p:spPr>
          <a:xfrm>
            <a:off x="990600" y="685206"/>
            <a:ext cx="4879975" cy="3429000"/>
          </a:xfrm>
          <a:ln/>
        </p:spPr>
      </p:sp>
      <p:sp>
        <p:nvSpPr>
          <p:cNvPr id="638979"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989014" y="685206"/>
            <a:ext cx="4879975" cy="3429000"/>
          </a:xfrm>
          <a:ln/>
        </p:spPr>
      </p:sp>
      <p:sp>
        <p:nvSpPr>
          <p:cNvPr id="641027" name="Rectangle 3"/>
          <p:cNvSpPr>
            <a:spLocks noGrp="1" noChangeArrowheads="1"/>
          </p:cNvSpPr>
          <p:nvPr>
            <p:ph type="body" idx="1"/>
          </p:nvPr>
        </p:nvSpPr>
        <p:spPr>
          <a:xfrm>
            <a:off x="1123950" y="4344590"/>
            <a:ext cx="4610100" cy="4114205"/>
          </a:xfrm>
        </p:spPr>
        <p:txBody>
          <a:bodyPr lIns="91426" tIns="45713" rIns="91426" bIns="45713"/>
          <a:lstStyle/>
          <a:p>
            <a:r>
              <a:rPr lang="en-US" sz="1400"/>
              <a:t>Use Case</a:t>
            </a:r>
          </a:p>
          <a:p>
            <a:pPr>
              <a:buFontTx/>
              <a:buChar char="•"/>
            </a:pPr>
            <a:r>
              <a:rPr lang="en-US" sz="1400"/>
              <a:t>Represent the user functionality (not system functionality)</a:t>
            </a:r>
          </a:p>
          <a:p>
            <a:pPr>
              <a:buFontTx/>
              <a:buChar char="•"/>
            </a:pPr>
            <a:endParaRPr lang="en-US" sz="1400"/>
          </a:p>
          <a:p>
            <a:endParaRPr lang="en-US" sz="1400"/>
          </a:p>
          <a:p>
            <a:endParaRPr lang="en-US" sz="1400"/>
          </a:p>
          <a:p>
            <a:endParaRPr lang="en-US"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Rot="1" noChangeAspect="1" noChangeArrowheads="1" noTextEdit="1"/>
          </p:cNvSpPr>
          <p:nvPr>
            <p:ph type="sldImg"/>
          </p:nvPr>
        </p:nvSpPr>
        <p:spPr>
          <a:xfrm>
            <a:off x="989014" y="685206"/>
            <a:ext cx="4879975" cy="3429000"/>
          </a:xfrm>
          <a:ln/>
        </p:spPr>
      </p:sp>
      <p:sp>
        <p:nvSpPr>
          <p:cNvPr id="643075" name="Rectangle 3"/>
          <p:cNvSpPr>
            <a:spLocks noGrp="1" noChangeArrowheads="1"/>
          </p:cNvSpPr>
          <p:nvPr>
            <p:ph type="body" idx="1"/>
          </p:nvPr>
        </p:nvSpPr>
        <p:spPr>
          <a:xfrm>
            <a:off x="914400" y="4344590"/>
            <a:ext cx="5029200" cy="4114205"/>
          </a:xfrm>
        </p:spPr>
        <p:txBody>
          <a:bodyPr/>
          <a:lstStyle/>
          <a:p>
            <a:r>
              <a:rPr lang="en-US" sz="1400"/>
              <a:t>Use Case</a:t>
            </a:r>
            <a:endParaRPr lang="en-GB" sz="1400"/>
          </a:p>
          <a:p>
            <a:pPr>
              <a:buFontTx/>
              <a:buChar char="•"/>
            </a:pPr>
            <a:r>
              <a:rPr lang="en-GB" sz="1400"/>
              <a:t>In reading a use case, you should not be able to tell if an activity is computerized or manual</a:t>
            </a:r>
          </a:p>
          <a:p>
            <a:pPr>
              <a:buFontTx/>
              <a:buChar char="•"/>
            </a:pPr>
            <a:r>
              <a:rPr lang="en-GB" sz="1400"/>
              <a:t>Used to document the current system (AS-IS system) or the new system being developed (TO-BE system)</a:t>
            </a:r>
          </a:p>
          <a:p>
            <a:pPr>
              <a:buFontTx/>
              <a:buChar char="•"/>
            </a:pPr>
            <a:r>
              <a:rPr lang="en-GB" sz="1400"/>
              <a:t>Communicates at a high level what the system needs to do</a:t>
            </a:r>
          </a:p>
          <a:p>
            <a:pPr>
              <a:buFontTx/>
              <a:buChar char="•"/>
            </a:pPr>
            <a:r>
              <a:rPr lang="en-GB" sz="1400"/>
              <a:t>Captures the typical interaction of the system with the system’s users</a:t>
            </a:r>
          </a:p>
          <a:p>
            <a:endParaRPr lang="en-US" sz="1400"/>
          </a:p>
          <a:p>
            <a:r>
              <a:rPr lang="en-US" sz="1400"/>
              <a:t>Logical model</a:t>
            </a:r>
          </a:p>
          <a:p>
            <a:pPr>
              <a:buFontTx/>
              <a:buChar char="•"/>
            </a:pPr>
            <a:r>
              <a:rPr lang="en-US" sz="1400"/>
              <a:t>Physical details are defined during the design phase</a:t>
            </a:r>
          </a:p>
          <a:p>
            <a:endParaRPr lang="en-US" sz="1400"/>
          </a:p>
          <a:p>
            <a:endParaRPr lang="en-US" sz="1400"/>
          </a:p>
          <a:p>
            <a:endParaRPr lang="en-US" sz="1400"/>
          </a:p>
          <a:p>
            <a:endParaRPr lang="en-US" sz="1400"/>
          </a:p>
          <a:p>
            <a:endParaRPr lang="en-US" sz="1400"/>
          </a:p>
          <a:p>
            <a:endParaRPr lang="en-US" sz="1400"/>
          </a:p>
          <a:p>
            <a:endParaRPr lang="en-US"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Rot="1" noChangeAspect="1" noChangeArrowheads="1" noTextEdit="1"/>
          </p:cNvSpPr>
          <p:nvPr>
            <p:ph type="sldImg"/>
          </p:nvPr>
        </p:nvSpPr>
        <p:spPr>
          <a:xfrm>
            <a:off x="989014" y="762496"/>
            <a:ext cx="4879975" cy="3429000"/>
          </a:xfrm>
          <a:ln/>
        </p:spPr>
      </p:sp>
      <p:sp>
        <p:nvSpPr>
          <p:cNvPr id="645123" name="Rectangle 3"/>
          <p:cNvSpPr>
            <a:spLocks noGrp="1" noChangeArrowheads="1"/>
          </p:cNvSpPr>
          <p:nvPr>
            <p:ph type="body" idx="1"/>
          </p:nvPr>
        </p:nvSpPr>
        <p:spPr>
          <a:xfrm>
            <a:off x="1123950" y="4344590"/>
            <a:ext cx="4610100" cy="4114205"/>
          </a:xfrm>
        </p:spPr>
        <p:txBody>
          <a:bodyPr lIns="91426" tIns="45713" rIns="91426" bIns="45713"/>
          <a:lstStyle/>
          <a:p>
            <a:r>
              <a:rPr lang="en-US" b="1"/>
              <a:t>Use case:</a:t>
            </a:r>
            <a:r>
              <a:rPr lang="en-US"/>
              <a:t> A use case in a use case diagram is a visual representation of a distinct business functionality in a system. The key term here is "distinct business functionality." To choose a business process as a likely candidate for modeling as a use case, you need to ensure that the business process is discrete in nature. As the first step in identifying use cases, you should list the discrete business functions in your problem statement. Each of these business functions can be classified as a potential use case. Remember that identifying use cases is a discovery rather than a creation. As business functionality becomes clearer, the underlying use cases become more easily evident. A use case is shown as an ellipse in a use case diagram  </a:t>
            </a:r>
            <a:r>
              <a:rPr lang="en-US" sz="1400"/>
              <a:t>Depicted by an oval</a:t>
            </a:r>
          </a:p>
          <a:p>
            <a:pPr lvl="1">
              <a:buFontTx/>
              <a:buChar char="•"/>
            </a:pPr>
            <a:r>
              <a:rPr lang="en-US" sz="1400" b="1"/>
              <a:t>MUST label</a:t>
            </a:r>
            <a:r>
              <a:rPr lang="en-US" sz="1400"/>
              <a:t> the oval with the name of the use case</a:t>
            </a:r>
          </a:p>
          <a:p>
            <a:endParaRPr lang="en-US" sz="1400"/>
          </a:p>
          <a:p>
            <a:endParaRPr lang="en-US" sz="1400"/>
          </a:p>
          <a:p>
            <a:endParaRPr lang="en-US"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you want to make a building </a:t>
            </a:r>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3</a:t>
            </a:fld>
            <a:endParaRPr lang="en-US" altLang="en-US"/>
          </a:p>
        </p:txBody>
      </p:sp>
    </p:spTree>
    <p:extLst>
      <p:ext uri="{BB962C8B-B14F-4D97-AF65-F5344CB8AC3E}">
        <p14:creationId xmlns:p14="http://schemas.microsoft.com/office/powerpoint/2010/main" val="2289239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Rot="1" noChangeAspect="1" noChangeArrowheads="1" noTextEdit="1"/>
          </p:cNvSpPr>
          <p:nvPr>
            <p:ph type="sldImg"/>
          </p:nvPr>
        </p:nvSpPr>
        <p:spPr>
          <a:xfrm>
            <a:off x="989014" y="762496"/>
            <a:ext cx="4879975" cy="3429000"/>
          </a:xfrm>
          <a:ln/>
        </p:spPr>
      </p:sp>
      <p:sp>
        <p:nvSpPr>
          <p:cNvPr id="674819" name="Rectangle 3"/>
          <p:cNvSpPr>
            <a:spLocks noGrp="1" noChangeArrowheads="1"/>
          </p:cNvSpPr>
          <p:nvPr>
            <p:ph type="body" idx="1"/>
          </p:nvPr>
        </p:nvSpPr>
        <p:spPr>
          <a:xfrm>
            <a:off x="1123950" y="4344590"/>
            <a:ext cx="4610100" cy="4114205"/>
          </a:xfrm>
        </p:spPr>
        <p:txBody>
          <a:bodyPr lIns="91426" tIns="45713" rIns="91426" bIns="45713"/>
          <a:lstStyle/>
          <a:p>
            <a:r>
              <a:rPr lang="en-US" b="1"/>
              <a:t>Actors:</a:t>
            </a:r>
            <a:r>
              <a:rPr lang="en-US"/>
              <a:t> An actor portrays any entity (or entities) that performs certain roles in a given system. The different roles the actor represents are the actual business roles of users in a given system. An actor in a use case diagram interacts with a use case. For example, for modeling a banking application, a customer entity represents an actor in the application. Similarly, the person who provides service at the counter is also an actor. But it is up to you to consider what actors make an impact on the functionality that you want to model. If an entity does not affect a certain piece of functionality that you are modeling, it makes no sense to represent it as an actor. An actor is shown as a stick figure in a use case diagram depicted "outside" the system boundary, as shown in Make Appointment figure. </a:t>
            </a:r>
            <a:endParaRPr lang="en-US" sz="1400"/>
          </a:p>
          <a:p>
            <a:pPr>
              <a:buFontTx/>
              <a:buChar char="•"/>
            </a:pPr>
            <a:r>
              <a:rPr lang="en-US" sz="1400"/>
              <a:t>Depicted by an oval</a:t>
            </a:r>
          </a:p>
          <a:p>
            <a:pPr lvl="1">
              <a:buFontTx/>
              <a:buChar char="•"/>
            </a:pPr>
            <a:r>
              <a:rPr lang="en-US" sz="1400" b="1"/>
              <a:t>MUST label</a:t>
            </a:r>
            <a:r>
              <a:rPr lang="en-US" sz="1400"/>
              <a:t> the oval with the name of the use case</a:t>
            </a:r>
          </a:p>
          <a:p>
            <a:r>
              <a:rPr lang="en-US"/>
              <a:t>To identify an actor, search in the problem statement for business terms that portray roles in the system. For example, in the statement "patients visit the doctor in the clinic for medical tests," "doctor" and "patients" are the business roles and can be easily identified as actors in the system. </a:t>
            </a:r>
            <a:endParaRPr lang="en-US" sz="1400"/>
          </a:p>
          <a:p>
            <a:endParaRPr lang="en-US" sz="1400"/>
          </a:p>
          <a:p>
            <a:endParaRPr lang="en-US"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Rot="1" noChangeAspect="1" noChangeArrowheads="1" noTextEdit="1"/>
          </p:cNvSpPr>
          <p:nvPr>
            <p:ph type="sldImg"/>
          </p:nvPr>
        </p:nvSpPr>
        <p:spPr>
          <a:xfrm>
            <a:off x="989014" y="685206"/>
            <a:ext cx="4879975" cy="3429000"/>
          </a:xfrm>
          <a:ln/>
        </p:spPr>
      </p:sp>
      <p:sp>
        <p:nvSpPr>
          <p:cNvPr id="651267" name="Rectangle 3"/>
          <p:cNvSpPr>
            <a:spLocks noGrp="1" noChangeArrowheads="1"/>
          </p:cNvSpPr>
          <p:nvPr>
            <p:ph type="body" idx="1"/>
          </p:nvPr>
        </p:nvSpPr>
        <p:spPr>
          <a:xfrm>
            <a:off x="1123950" y="4344590"/>
            <a:ext cx="4610100" cy="4114205"/>
          </a:xfrm>
        </p:spPr>
        <p:txBody>
          <a:bodyPr lIns="91426" tIns="45713" rIns="91426" bIns="45713"/>
          <a:lstStyle/>
          <a:p>
            <a:r>
              <a:rPr lang="en-US" sz="1400"/>
              <a:t>Use Case Relationship</a:t>
            </a:r>
          </a:p>
          <a:p>
            <a:pPr>
              <a:buFontTx/>
              <a:buChar char="•"/>
            </a:pPr>
            <a:r>
              <a:rPr lang="en-US" sz="1400"/>
              <a:t>Association relationship</a:t>
            </a:r>
          </a:p>
          <a:p>
            <a:pPr lvl="1">
              <a:buFontTx/>
              <a:buChar char="•"/>
            </a:pPr>
            <a:r>
              <a:rPr lang="en-US" sz="1400"/>
              <a:t>May exist between actor and a use case</a:t>
            </a:r>
          </a:p>
          <a:p>
            <a:pPr lvl="1">
              <a:buFontTx/>
              <a:buChar char="•"/>
            </a:pPr>
            <a:r>
              <a:rPr lang="en-US" sz="1400"/>
              <a:t>Often referred to as a communicate association</a:t>
            </a:r>
          </a:p>
          <a:p>
            <a:pPr lvl="1">
              <a:buFontTx/>
              <a:buChar char="•"/>
            </a:pPr>
            <a:r>
              <a:rPr lang="en-US" sz="1400"/>
              <a:t>Navigable in both directions (actor to use case and use case to actor)</a:t>
            </a:r>
          </a:p>
          <a:p>
            <a:pPr lvl="3">
              <a:buFontTx/>
              <a:buChar char="•"/>
            </a:pPr>
            <a:r>
              <a:rPr lang="en-US" sz="1400"/>
              <a:t>Some use just a line</a:t>
            </a:r>
          </a:p>
          <a:p>
            <a:pPr lvl="3">
              <a:buFontTx/>
              <a:buChar char="•"/>
            </a:pPr>
            <a:r>
              <a:rPr lang="en-US" sz="1400"/>
              <a:t>Others use a double-headed arrowhead</a:t>
            </a:r>
          </a:p>
          <a:p>
            <a:pPr lvl="1">
              <a:buFontTx/>
              <a:buChar char="•"/>
            </a:pPr>
            <a:r>
              <a:rPr lang="en-US" sz="1400"/>
              <a:t>Navigable in only one direction (actor to use case OR use case to actor)</a:t>
            </a:r>
          </a:p>
          <a:p>
            <a:pPr lvl="3">
              <a:buFontTx/>
              <a:buChar char="•"/>
            </a:pPr>
            <a:r>
              <a:rPr lang="en-US" sz="1400"/>
              <a:t>Use a arrowhead where arrowhead denotes the direction of communication</a:t>
            </a:r>
          </a:p>
          <a:p>
            <a:pPr lvl="1">
              <a:buFontTx/>
              <a:buChar char="•"/>
            </a:pPr>
            <a:r>
              <a:rPr lang="en-US" sz="1400"/>
              <a:t>Navigation direction of an association represents who is </a:t>
            </a:r>
            <a:r>
              <a:rPr lang="en-US" sz="1400" b="1"/>
              <a:t>initiating</a:t>
            </a:r>
            <a:r>
              <a:rPr lang="en-US" sz="1400"/>
              <a:t> the communication</a:t>
            </a:r>
          </a:p>
          <a:p>
            <a:endParaRPr lang="en-US" sz="1400"/>
          </a:p>
          <a:p>
            <a:r>
              <a:rPr lang="en-US" sz="1400"/>
              <a:t>Multiplicity</a:t>
            </a:r>
          </a:p>
          <a:p>
            <a:pPr>
              <a:buFontTx/>
              <a:buChar char="•"/>
            </a:pPr>
            <a:r>
              <a:rPr lang="en-US" sz="1400"/>
              <a:t>Not consistency shown on all use-case diagrams (Some do; some don’t)</a:t>
            </a:r>
          </a:p>
          <a:p>
            <a:endParaRPr lang="en-US" sz="1400"/>
          </a:p>
          <a:p>
            <a:endParaRPr lang="en-US"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Rot="1" noChangeAspect="1" noChangeArrowheads="1" noTextEdit="1"/>
          </p:cNvSpPr>
          <p:nvPr>
            <p:ph type="sldImg"/>
          </p:nvPr>
        </p:nvSpPr>
        <p:spPr>
          <a:xfrm>
            <a:off x="989014" y="685206"/>
            <a:ext cx="4879975" cy="3429000"/>
          </a:xfrm>
          <a:ln/>
        </p:spPr>
      </p:sp>
      <p:sp>
        <p:nvSpPr>
          <p:cNvPr id="707587" name="Rectangle 3"/>
          <p:cNvSpPr>
            <a:spLocks noGrp="1" noChangeArrowheads="1"/>
          </p:cNvSpPr>
          <p:nvPr>
            <p:ph type="body" idx="1"/>
          </p:nvPr>
        </p:nvSpPr>
        <p:spPr>
          <a:xfrm>
            <a:off x="1123950" y="4344590"/>
            <a:ext cx="4610100" cy="4114205"/>
          </a:xfrm>
        </p:spPr>
        <p:txBody>
          <a:bodyPr lIns="91426" tIns="45713" rIns="91426" bIns="45713"/>
          <a:lstStyle/>
          <a:p>
            <a:r>
              <a:rPr lang="en-US" b="1"/>
              <a:t>System boundary:</a:t>
            </a:r>
            <a:r>
              <a:rPr lang="en-US"/>
              <a:t> A system boundary defines the scope of what a system will be. A system cannot have infinite functionality. So, it follows that use cases also need to have definitive limits defined. A system boundary of a use case diagram defines the limits of the system. The system boundary is shown as a rectangle spanning all the use cases in the system. </a:t>
            </a:r>
          </a:p>
          <a:p>
            <a:r>
              <a:rPr lang="en-US"/>
              <a:t>Other use cases in this lecture also show the system boundary of the clinic application. The use cases of this system are enclosed in a rectangle. Note that the actors in the system are outside the system boundary.</a:t>
            </a:r>
          </a:p>
          <a:p>
            <a:r>
              <a:rPr lang="en-US"/>
              <a:t>The system boundary is potentially the entire system as defined in the problem statement. But this is not always the case. For large and complex systems, each of the modules may be the system boundary. For example, for an ERP system for an organization, each of the modules such as personnel, payroll, accounting, and so forth, can form the system boundary for use cases specific to each of these business functions. The entire system can span all of these modules depicting the overall system boundary. </a:t>
            </a:r>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Rot="1" noChangeAspect="1" noChangeArrowheads="1" noTextEdit="1"/>
          </p:cNvSpPr>
          <p:nvPr>
            <p:ph type="sldImg"/>
          </p:nvPr>
        </p:nvSpPr>
        <p:spPr>
          <a:xfrm>
            <a:off x="989014" y="685206"/>
            <a:ext cx="4879975" cy="3429000"/>
          </a:xfrm>
          <a:ln/>
        </p:spPr>
      </p:sp>
      <p:sp>
        <p:nvSpPr>
          <p:cNvPr id="649219" name="Rectangle 3"/>
          <p:cNvSpPr>
            <a:spLocks noGrp="1" noChangeArrowheads="1"/>
          </p:cNvSpPr>
          <p:nvPr>
            <p:ph type="body" idx="1"/>
          </p:nvPr>
        </p:nvSpPr>
        <p:spPr>
          <a:xfrm>
            <a:off x="914400" y="4344590"/>
            <a:ext cx="5029200" cy="4114205"/>
          </a:xfrm>
        </p:spPr>
        <p:txBody>
          <a:bodyPr/>
          <a:lstStyle/>
          <a:p>
            <a:r>
              <a:rPr lang="en-US" sz="1400" dirty="0"/>
              <a:t>Example Use Case</a:t>
            </a:r>
          </a:p>
          <a:p>
            <a:pPr>
              <a:buFontTx/>
              <a:buChar char="•"/>
            </a:pPr>
            <a:r>
              <a:rPr lang="en-US" sz="1400" b="1" dirty="0"/>
              <a:t>ACTORS</a:t>
            </a:r>
          </a:p>
          <a:p>
            <a:pPr lvl="2">
              <a:buFontTx/>
              <a:buChar char="•"/>
            </a:pPr>
            <a:r>
              <a:rPr lang="en-US" sz="1400" dirty="0"/>
              <a:t>Represented by a stick figure</a:t>
            </a:r>
          </a:p>
          <a:p>
            <a:pPr lvl="2">
              <a:buFontTx/>
              <a:buChar char="•"/>
            </a:pPr>
            <a:r>
              <a:rPr lang="en-US" sz="1400" dirty="0"/>
              <a:t>named</a:t>
            </a:r>
          </a:p>
          <a:p>
            <a:pPr>
              <a:buFontTx/>
              <a:buChar char="•"/>
            </a:pPr>
            <a:r>
              <a:rPr lang="en-US" sz="1400" b="1" dirty="0"/>
              <a:t>USE CASE</a:t>
            </a:r>
          </a:p>
          <a:p>
            <a:pPr lvl="2">
              <a:buFontTx/>
              <a:buChar char="•"/>
            </a:pPr>
            <a:r>
              <a:rPr lang="en-US" sz="1400" dirty="0"/>
              <a:t>Represented by an oval</a:t>
            </a:r>
          </a:p>
          <a:p>
            <a:pPr lvl="2">
              <a:buFontTx/>
              <a:buChar char="•"/>
            </a:pPr>
            <a:r>
              <a:rPr lang="en-US" sz="1400" dirty="0"/>
              <a:t>Named (</a:t>
            </a:r>
            <a:r>
              <a:rPr lang="en-US" sz="1400" b="1" dirty="0"/>
              <a:t>POORLY NAMED</a:t>
            </a:r>
            <a:r>
              <a:rPr lang="en-US" sz="1400" dirty="0"/>
              <a:t>; should be verb phrase)</a:t>
            </a:r>
          </a:p>
          <a:p>
            <a:pPr>
              <a:buFontTx/>
              <a:buChar char="•"/>
            </a:pPr>
            <a:r>
              <a:rPr lang="en-US" sz="1400" b="1" dirty="0"/>
              <a:t>RELATIONSHIP</a:t>
            </a:r>
          </a:p>
          <a:p>
            <a:pPr>
              <a:buFontTx/>
              <a:buChar char="•"/>
            </a:pPr>
            <a:r>
              <a:rPr lang="en-US" sz="1400" dirty="0"/>
              <a:t>2-way association</a:t>
            </a:r>
          </a:p>
          <a:p>
            <a:endParaRPr lang="en-US" sz="1400"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F3F3F"/>
                </a:solidFill>
                <a:effectLst/>
                <a:latin typeface="roboto-regular"/>
              </a:rPr>
              <a:t>Association Between Actor and Use Case</a:t>
            </a:r>
          </a:p>
          <a:p>
            <a:pPr algn="l"/>
            <a:r>
              <a:rPr lang="en-GB" b="0" i="0" dirty="0">
                <a:solidFill>
                  <a:srgbClr val="3F3F3F"/>
                </a:solidFill>
                <a:effectLst/>
                <a:latin typeface="roboto-regular"/>
              </a:rPr>
              <a:t>This one is straightforward and present in every </a:t>
            </a:r>
            <a:r>
              <a:rPr lang="en-GB" b="0" i="0" u="none" strike="noStrike" dirty="0">
                <a:solidFill>
                  <a:srgbClr val="1D6357"/>
                </a:solidFill>
                <a:effectLst/>
                <a:latin typeface="roboto-regular"/>
                <a:hlinkClick r:id="rId3"/>
              </a:rPr>
              <a:t>use case diagram.</a:t>
            </a:r>
            <a:r>
              <a:rPr lang="en-GB" b="0" i="0" dirty="0">
                <a:solidFill>
                  <a:srgbClr val="3F3F3F"/>
                </a:solidFill>
                <a:effectLst/>
                <a:latin typeface="roboto-regular"/>
              </a:rPr>
              <a:t> Few things to note.</a:t>
            </a:r>
          </a:p>
          <a:p>
            <a:pPr algn="l">
              <a:buFont typeface="Arial" panose="020B0604020202020204" pitchFamily="34" charset="0"/>
              <a:buChar char="•"/>
            </a:pPr>
            <a:r>
              <a:rPr lang="en-GB" b="0" i="0" dirty="0">
                <a:solidFill>
                  <a:srgbClr val="3F3F3F"/>
                </a:solidFill>
                <a:effectLst/>
                <a:latin typeface="roboto-regular"/>
              </a:rPr>
              <a:t>An actor must be associated with at least one use case.</a:t>
            </a:r>
          </a:p>
          <a:p>
            <a:pPr algn="l">
              <a:buFont typeface="Arial" panose="020B0604020202020204" pitchFamily="34" charset="0"/>
              <a:buChar char="•"/>
            </a:pPr>
            <a:r>
              <a:rPr lang="en-GB" b="0" i="0" dirty="0">
                <a:solidFill>
                  <a:srgbClr val="3F3F3F"/>
                </a:solidFill>
                <a:effectLst/>
                <a:latin typeface="roboto-regular"/>
              </a:rPr>
              <a:t>An actor can be associated with multiple use cases.</a:t>
            </a:r>
          </a:p>
          <a:p>
            <a:pPr algn="l">
              <a:buFont typeface="Arial" panose="020B0604020202020204" pitchFamily="34" charset="0"/>
              <a:buChar char="•"/>
            </a:pPr>
            <a:r>
              <a:rPr lang="en-GB" b="0" i="0" dirty="0">
                <a:solidFill>
                  <a:srgbClr val="3F3F3F"/>
                </a:solidFill>
                <a:effectLst/>
                <a:latin typeface="roboto-regular"/>
              </a:rPr>
              <a:t>Multiple actors can be associated with a single use case.</a:t>
            </a:r>
          </a:p>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31</a:t>
            </a:fld>
            <a:endParaRPr lang="en-US" altLang="en-US"/>
          </a:p>
        </p:txBody>
      </p:sp>
    </p:spTree>
    <p:extLst>
      <p:ext uri="{BB962C8B-B14F-4D97-AF65-F5344CB8AC3E}">
        <p14:creationId xmlns:p14="http://schemas.microsoft.com/office/powerpoint/2010/main" val="1520809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F3F3F"/>
                </a:solidFill>
                <a:effectLst/>
                <a:latin typeface="roboto-regular"/>
              </a:rPr>
              <a:t>Generalization of an actor means that one actor can inherit the role of the other actor. The descendant inherits all the use cases of the ancestor. The descendant has one or more use cases that are specific to that role. Let’s expand the previous use case diagram to show the generalization of an actor.</a:t>
            </a: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33</a:t>
            </a:fld>
            <a:endParaRPr lang="en-US" altLang="en-US"/>
          </a:p>
        </p:txBody>
      </p:sp>
    </p:spTree>
    <p:extLst>
      <p:ext uri="{BB962C8B-B14F-4D97-AF65-F5344CB8AC3E}">
        <p14:creationId xmlns:p14="http://schemas.microsoft.com/office/powerpoint/2010/main" val="1306049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34</a:t>
            </a:fld>
            <a:endParaRPr lang="en-US" altLang="en-US"/>
          </a:p>
        </p:txBody>
      </p:sp>
    </p:spTree>
    <p:extLst>
      <p:ext uri="{BB962C8B-B14F-4D97-AF65-F5344CB8AC3E}">
        <p14:creationId xmlns:p14="http://schemas.microsoft.com/office/powerpoint/2010/main" val="225544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F3F3F"/>
                </a:solidFill>
                <a:effectLst/>
                <a:latin typeface="roboto-regular"/>
              </a:rPr>
              <a:t>Although extending use case is optional most of the time it is not a must. An extending use case can have non-optional </a:t>
            </a:r>
            <a:r>
              <a:rPr lang="en-GB" b="0" i="0" dirty="0" err="1">
                <a:solidFill>
                  <a:srgbClr val="3F3F3F"/>
                </a:solidFill>
                <a:effectLst/>
                <a:latin typeface="roboto-regular"/>
              </a:rPr>
              <a:t>behavior</a:t>
            </a:r>
            <a:r>
              <a:rPr lang="en-GB" b="0" i="0" dirty="0">
                <a:solidFill>
                  <a:srgbClr val="3F3F3F"/>
                </a:solidFill>
                <a:effectLst/>
                <a:latin typeface="roboto-regular"/>
              </a:rPr>
              <a:t> as well. This mostly happens when your </a:t>
            </a:r>
            <a:r>
              <a:rPr lang="en-GB" b="0" i="0" dirty="0" err="1">
                <a:solidFill>
                  <a:srgbClr val="3F3F3F"/>
                </a:solidFill>
                <a:effectLst/>
                <a:latin typeface="roboto-regular"/>
              </a:rPr>
              <a:t>modeling</a:t>
            </a:r>
            <a:r>
              <a:rPr lang="en-GB" b="0" i="0" dirty="0">
                <a:solidFill>
                  <a:srgbClr val="3F3F3F"/>
                </a:solidFill>
                <a:effectLst/>
                <a:latin typeface="roboto-regular"/>
              </a:rPr>
              <a:t> complex </a:t>
            </a:r>
            <a:r>
              <a:rPr lang="en-GB" b="0" i="0" dirty="0" err="1">
                <a:solidFill>
                  <a:srgbClr val="3F3F3F"/>
                </a:solidFill>
                <a:effectLst/>
                <a:latin typeface="roboto-regular"/>
              </a:rPr>
              <a:t>behaviors</a:t>
            </a:r>
            <a:r>
              <a:rPr lang="en-GB" b="0" i="0" dirty="0">
                <a:solidFill>
                  <a:srgbClr val="3F3F3F"/>
                </a:solidFill>
                <a:effectLst/>
                <a:latin typeface="roboto-regular"/>
              </a:rPr>
              <a:t>.</a:t>
            </a:r>
          </a:p>
          <a:p>
            <a:pPr algn="l"/>
            <a:r>
              <a:rPr lang="en-GB" b="0" i="0" dirty="0">
                <a:solidFill>
                  <a:srgbClr val="3F3F3F"/>
                </a:solidFill>
                <a:effectLst/>
                <a:latin typeface="roboto-regular"/>
              </a:rPr>
              <a:t>For example, in an accounting system, one use case might be “Add Account Ledger Entry”. This might have extending use cases “Add Tax Ledger Entry” and “Add Payment Ledger Entry”. These are not optional but depend on the account ledger entry. Also, they have their own specific </a:t>
            </a:r>
            <a:r>
              <a:rPr lang="en-GB" b="0" i="0" dirty="0" err="1">
                <a:solidFill>
                  <a:srgbClr val="3F3F3F"/>
                </a:solidFill>
                <a:effectLst/>
                <a:latin typeface="roboto-regular"/>
              </a:rPr>
              <a:t>behavior</a:t>
            </a:r>
            <a:r>
              <a:rPr lang="en-GB" b="0" i="0" dirty="0">
                <a:solidFill>
                  <a:srgbClr val="3F3F3F"/>
                </a:solidFill>
                <a:effectLst/>
                <a:latin typeface="roboto-regular"/>
              </a:rPr>
              <a:t> to be </a:t>
            </a:r>
            <a:r>
              <a:rPr lang="en-GB" b="0" i="0" dirty="0" err="1">
                <a:solidFill>
                  <a:srgbClr val="3F3F3F"/>
                </a:solidFill>
                <a:effectLst/>
                <a:latin typeface="roboto-regular"/>
              </a:rPr>
              <a:t>modeled</a:t>
            </a:r>
            <a:r>
              <a:rPr lang="en-GB" b="0" i="0" dirty="0">
                <a:solidFill>
                  <a:srgbClr val="3F3F3F"/>
                </a:solidFill>
                <a:effectLst/>
                <a:latin typeface="roboto-regular"/>
              </a:rPr>
              <a:t> as a separate use case.</a:t>
            </a:r>
          </a:p>
          <a:p>
            <a:endParaRPr lang="en-IN" dirty="0"/>
          </a:p>
        </p:txBody>
      </p:sp>
      <p:sp>
        <p:nvSpPr>
          <p:cNvPr id="4" name="Header Placeholder 3"/>
          <p:cNvSpPr>
            <a:spLocks noGrp="1"/>
          </p:cNvSpPr>
          <p:nvPr>
            <p:ph type="hdr" sz="quarter"/>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Amity Business School</a:t>
            </a: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7A0F95-C9DA-4DB5-9C79-2F60E0F4F81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69000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F3F3F"/>
                </a:solidFill>
                <a:effectLst/>
                <a:latin typeface="roboto-regular"/>
              </a:rPr>
              <a:t>Although extending use case is optional most of the time it is not a must. An extending use case can have non-optional </a:t>
            </a:r>
            <a:r>
              <a:rPr lang="en-GB" b="0" i="0" dirty="0" err="1">
                <a:solidFill>
                  <a:srgbClr val="3F3F3F"/>
                </a:solidFill>
                <a:effectLst/>
                <a:latin typeface="roboto-regular"/>
              </a:rPr>
              <a:t>behavior</a:t>
            </a:r>
            <a:r>
              <a:rPr lang="en-GB" b="0" i="0" dirty="0">
                <a:solidFill>
                  <a:srgbClr val="3F3F3F"/>
                </a:solidFill>
                <a:effectLst/>
                <a:latin typeface="roboto-regular"/>
              </a:rPr>
              <a:t> as well. This mostly happens when your </a:t>
            </a:r>
            <a:r>
              <a:rPr lang="en-GB" b="0" i="0" dirty="0" err="1">
                <a:solidFill>
                  <a:srgbClr val="3F3F3F"/>
                </a:solidFill>
                <a:effectLst/>
                <a:latin typeface="roboto-regular"/>
              </a:rPr>
              <a:t>modeling</a:t>
            </a:r>
            <a:r>
              <a:rPr lang="en-GB" b="0" i="0" dirty="0">
                <a:solidFill>
                  <a:srgbClr val="3F3F3F"/>
                </a:solidFill>
                <a:effectLst/>
                <a:latin typeface="roboto-regular"/>
              </a:rPr>
              <a:t> complex </a:t>
            </a:r>
            <a:r>
              <a:rPr lang="en-GB" b="0" i="0" dirty="0" err="1">
                <a:solidFill>
                  <a:srgbClr val="3F3F3F"/>
                </a:solidFill>
                <a:effectLst/>
                <a:latin typeface="roboto-regular"/>
              </a:rPr>
              <a:t>behaviors</a:t>
            </a:r>
            <a:r>
              <a:rPr lang="en-GB" b="0" i="0" dirty="0">
                <a:solidFill>
                  <a:srgbClr val="3F3F3F"/>
                </a:solidFill>
                <a:effectLst/>
                <a:latin typeface="roboto-regular"/>
              </a:rPr>
              <a:t>.</a:t>
            </a:r>
          </a:p>
          <a:p>
            <a:pPr algn="l"/>
            <a:r>
              <a:rPr lang="en-GB" b="0" i="0" dirty="0">
                <a:solidFill>
                  <a:srgbClr val="3F3F3F"/>
                </a:solidFill>
                <a:effectLst/>
                <a:latin typeface="roboto-regular"/>
              </a:rPr>
              <a:t>For example, in an accounting system, one use case might be “Add Account Ledger Entry”. This might have extending use cases “Add Tax Ledger Entry” and “Add Payment Ledger Entry”. These are not optional but depend on the account ledger entry. Also, they have their own specific </a:t>
            </a:r>
            <a:r>
              <a:rPr lang="en-GB" b="0" i="0" dirty="0" err="1">
                <a:solidFill>
                  <a:srgbClr val="3F3F3F"/>
                </a:solidFill>
                <a:effectLst/>
                <a:latin typeface="roboto-regular"/>
              </a:rPr>
              <a:t>behavior</a:t>
            </a:r>
            <a:r>
              <a:rPr lang="en-GB" b="0" i="0" dirty="0">
                <a:solidFill>
                  <a:srgbClr val="3F3F3F"/>
                </a:solidFill>
                <a:effectLst/>
                <a:latin typeface="roboto-regular"/>
              </a:rPr>
              <a:t> to be </a:t>
            </a:r>
            <a:r>
              <a:rPr lang="en-GB" b="0" i="0" dirty="0" err="1">
                <a:solidFill>
                  <a:srgbClr val="3F3F3F"/>
                </a:solidFill>
                <a:effectLst/>
                <a:latin typeface="roboto-regular"/>
              </a:rPr>
              <a:t>modeled</a:t>
            </a:r>
            <a:r>
              <a:rPr lang="en-GB" b="0" i="0" dirty="0">
                <a:solidFill>
                  <a:srgbClr val="3F3F3F"/>
                </a:solidFill>
                <a:effectLst/>
                <a:latin typeface="roboto-regular"/>
              </a:rPr>
              <a:t> as a separate use case.</a:t>
            </a:r>
          </a:p>
          <a:p>
            <a:endParaRPr lang="en-IN" dirty="0"/>
          </a:p>
        </p:txBody>
      </p:sp>
      <p:sp>
        <p:nvSpPr>
          <p:cNvPr id="4" name="Header Placeholder 3"/>
          <p:cNvSpPr>
            <a:spLocks noGrp="1"/>
          </p:cNvSpPr>
          <p:nvPr>
            <p:ph type="hdr" sz="quarter"/>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Amity Business School</a:t>
            </a: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7A0F95-C9DA-4DB5-9C79-2F60E0F4F81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9772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58</a:t>
            </a:fld>
            <a:endParaRPr lang="en-US" altLang="en-US"/>
          </a:p>
        </p:txBody>
      </p:sp>
    </p:spTree>
    <p:extLst>
      <p:ext uri="{BB962C8B-B14F-4D97-AF65-F5344CB8AC3E}">
        <p14:creationId xmlns:p14="http://schemas.microsoft.com/office/powerpoint/2010/main" val="2590150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Rot="1" noChangeAspect="1" noChangeArrowheads="1" noTextEdit="1"/>
          </p:cNvSpPr>
          <p:nvPr>
            <p:ph type="sldImg"/>
          </p:nvPr>
        </p:nvSpPr>
        <p:spPr>
          <a:xfrm>
            <a:off x="1144588" y="685800"/>
            <a:ext cx="4572000" cy="3429000"/>
          </a:xfrm>
          <a:ln/>
        </p:spPr>
      </p:sp>
      <p:sp>
        <p:nvSpPr>
          <p:cNvPr id="756739"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59</a:t>
            </a:fld>
            <a:endParaRPr lang="en-US" altLang="en-US"/>
          </a:p>
        </p:txBody>
      </p:sp>
    </p:spTree>
    <p:extLst>
      <p:ext uri="{BB962C8B-B14F-4D97-AF65-F5344CB8AC3E}">
        <p14:creationId xmlns:p14="http://schemas.microsoft.com/office/powerpoint/2010/main" val="645977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60</a:t>
            </a:fld>
            <a:endParaRPr lang="en-US" altLang="en-US"/>
          </a:p>
        </p:txBody>
      </p:sp>
    </p:spTree>
    <p:extLst>
      <p:ext uri="{BB962C8B-B14F-4D97-AF65-F5344CB8AC3E}">
        <p14:creationId xmlns:p14="http://schemas.microsoft.com/office/powerpoint/2010/main" val="139126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61</a:t>
            </a:fld>
            <a:endParaRPr lang="en-US" altLang="en-US"/>
          </a:p>
        </p:txBody>
      </p:sp>
    </p:spTree>
    <p:extLst>
      <p:ext uri="{BB962C8B-B14F-4D97-AF65-F5344CB8AC3E}">
        <p14:creationId xmlns:p14="http://schemas.microsoft.com/office/powerpoint/2010/main" val="1326140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62</a:t>
            </a:fld>
            <a:endParaRPr lang="en-US" altLang="en-US"/>
          </a:p>
        </p:txBody>
      </p:sp>
    </p:spTree>
    <p:extLst>
      <p:ext uri="{BB962C8B-B14F-4D97-AF65-F5344CB8AC3E}">
        <p14:creationId xmlns:p14="http://schemas.microsoft.com/office/powerpoint/2010/main" val="3620079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Multiplicity can be set for attributes, operations, and associations in a UML class diagram,</a:t>
            </a: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63</a:t>
            </a:fld>
            <a:endParaRPr lang="en-US" altLang="en-US"/>
          </a:p>
        </p:txBody>
      </p:sp>
    </p:spTree>
    <p:extLst>
      <p:ext uri="{BB962C8B-B14F-4D97-AF65-F5344CB8AC3E}">
        <p14:creationId xmlns:p14="http://schemas.microsoft.com/office/powerpoint/2010/main" val="335347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737C85"/>
                </a:solidFill>
                <a:effectLst/>
                <a:latin typeface="Open Sans" panose="020B0606030504020204" pitchFamily="34" charset="0"/>
              </a:rPr>
              <a:t>Aggregation</a:t>
            </a:r>
            <a:r>
              <a:rPr lang="en-GB" b="0" i="0" dirty="0">
                <a:solidFill>
                  <a:srgbClr val="737C85"/>
                </a:solidFill>
                <a:effectLst/>
                <a:latin typeface="Open Sans" panose="020B0606030504020204" pitchFamily="34" charset="0"/>
              </a:rPr>
              <a:t> and </a:t>
            </a:r>
            <a:r>
              <a:rPr lang="en-GB" b="1" i="0" dirty="0">
                <a:solidFill>
                  <a:srgbClr val="737C85"/>
                </a:solidFill>
                <a:effectLst/>
                <a:latin typeface="Open Sans" panose="020B0606030504020204" pitchFamily="34" charset="0"/>
              </a:rPr>
              <a:t>Composition</a:t>
            </a:r>
            <a:r>
              <a:rPr lang="en-GB" b="0" i="0" dirty="0">
                <a:solidFill>
                  <a:srgbClr val="737C85"/>
                </a:solidFill>
                <a:effectLst/>
                <a:latin typeface="Open Sans" panose="020B0606030504020204" pitchFamily="34" charset="0"/>
              </a:rPr>
              <a:t> are subsets of association meaning they are </a:t>
            </a:r>
            <a:r>
              <a:rPr lang="en-GB" b="1" i="0" dirty="0">
                <a:solidFill>
                  <a:srgbClr val="737C85"/>
                </a:solidFill>
                <a:effectLst/>
                <a:latin typeface="Open Sans" panose="020B0606030504020204" pitchFamily="34" charset="0"/>
              </a:rPr>
              <a:t>specific cases of association</a:t>
            </a:r>
            <a:r>
              <a:rPr lang="en-GB" b="0" i="0" dirty="0">
                <a:solidFill>
                  <a:srgbClr val="737C85"/>
                </a:solidFill>
                <a:effectLst/>
                <a:latin typeface="Open Sans" panose="020B0606030504020204" pitchFamily="34" charset="0"/>
              </a:rPr>
              <a:t>. In both aggregation and composition object of one class "owns" object of another class. But there is a subtle difference:</a:t>
            </a:r>
          </a:p>
          <a:p>
            <a:pPr algn="l">
              <a:buFont typeface="Arial" panose="020B0604020202020204" pitchFamily="34" charset="0"/>
              <a:buChar char="•"/>
            </a:pPr>
            <a:r>
              <a:rPr lang="en-GB" b="1" i="0" dirty="0">
                <a:solidFill>
                  <a:srgbClr val="737C85"/>
                </a:solidFill>
                <a:effectLst/>
                <a:latin typeface="Open Sans" panose="020B0606030504020204" pitchFamily="34" charset="0"/>
              </a:rPr>
              <a:t>Aggregation</a:t>
            </a:r>
            <a:r>
              <a:rPr lang="en-GB" b="0" i="0" dirty="0">
                <a:solidFill>
                  <a:srgbClr val="737C85"/>
                </a:solidFill>
                <a:effectLst/>
                <a:latin typeface="Open Sans" panose="020B0606030504020204" pitchFamily="34" charset="0"/>
              </a:rPr>
              <a:t> implies a relationship where the child can exist independently of the parent. Example: Class (parent) and Student (child). Delete the Class and the Students still exist.</a:t>
            </a:r>
          </a:p>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71</a:t>
            </a:fld>
            <a:endParaRPr lang="en-US" altLang="en-US"/>
          </a:p>
        </p:txBody>
      </p:sp>
    </p:spTree>
    <p:extLst>
      <p:ext uri="{BB962C8B-B14F-4D97-AF65-F5344CB8AC3E}">
        <p14:creationId xmlns:p14="http://schemas.microsoft.com/office/powerpoint/2010/main" val="2928168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i="0" dirty="0">
                <a:solidFill>
                  <a:srgbClr val="737C85"/>
                </a:solidFill>
                <a:effectLst/>
                <a:latin typeface="Open Sans" panose="020B0606030504020204" pitchFamily="34" charset="0"/>
              </a:rPr>
              <a:t>Composition</a:t>
            </a:r>
            <a:r>
              <a:rPr lang="en-GB" b="0" i="0" dirty="0">
                <a:solidFill>
                  <a:srgbClr val="737C85"/>
                </a:solidFill>
                <a:effectLst/>
                <a:latin typeface="Open Sans" panose="020B0606030504020204" pitchFamily="34" charset="0"/>
              </a:rPr>
              <a:t> implies a relationship where the child cannot exist independent of the parent. Example: House (parent) and Room (child). Rooms don't exist separate to a House.</a:t>
            </a:r>
          </a:p>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72</a:t>
            </a:fld>
            <a:endParaRPr lang="en-US" altLang="en-US"/>
          </a:p>
        </p:txBody>
      </p:sp>
    </p:spTree>
    <p:extLst>
      <p:ext uri="{BB962C8B-B14F-4D97-AF65-F5344CB8AC3E}">
        <p14:creationId xmlns:p14="http://schemas.microsoft.com/office/powerpoint/2010/main" val="590440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737C85"/>
                </a:solidFill>
                <a:effectLst/>
                <a:latin typeface="Open Sans" panose="020B0606030504020204" pitchFamily="34" charset="0"/>
              </a:rPr>
              <a:t>We should be more specific and use the composition link in cases where in addition to the part-of relationship between Class A and Class B - there's a strong lifecycle dependency between the two, meaning that when Class A is deleted then Class B is also deleted as a result</a:t>
            </a: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73</a:t>
            </a:fld>
            <a:endParaRPr lang="en-US" altLang="en-US"/>
          </a:p>
        </p:txBody>
      </p:sp>
    </p:spTree>
    <p:extLst>
      <p:ext uri="{BB962C8B-B14F-4D97-AF65-F5344CB8AC3E}">
        <p14:creationId xmlns:p14="http://schemas.microsoft.com/office/powerpoint/2010/main" val="906177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rgbClr val="737C85"/>
                </a:solidFill>
                <a:effectLst/>
                <a:latin typeface="Open Sans" panose="020B0606030504020204" pitchFamily="34" charset="0"/>
              </a:rPr>
              <a:t>We should be more specific and use the composition link in cases where in addition to the part-of relationship between Class A and Class B - there's a strong lifecycle dependency between the two, meaning that when Class A is deleted then Class B is also deleted as a result</a:t>
            </a: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74</a:t>
            </a:fld>
            <a:endParaRPr lang="en-US" altLang="en-US"/>
          </a:p>
        </p:txBody>
      </p:sp>
    </p:spTree>
    <p:extLst>
      <p:ext uri="{BB962C8B-B14F-4D97-AF65-F5344CB8AC3E}">
        <p14:creationId xmlns:p14="http://schemas.microsoft.com/office/powerpoint/2010/main" val="2241261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75</a:t>
            </a:fld>
            <a:endParaRPr lang="en-US" altLang="en-US"/>
          </a:p>
        </p:txBody>
      </p:sp>
    </p:spTree>
    <p:extLst>
      <p:ext uri="{BB962C8B-B14F-4D97-AF65-F5344CB8AC3E}">
        <p14:creationId xmlns:p14="http://schemas.microsoft.com/office/powerpoint/2010/main" val="346383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xfrm>
            <a:off x="1144588" y="685800"/>
            <a:ext cx="4572000" cy="3429000"/>
          </a:xfrm>
          <a:ln/>
        </p:spPr>
      </p:sp>
      <p:sp>
        <p:nvSpPr>
          <p:cNvPr id="607235"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76</a:t>
            </a:fld>
            <a:endParaRPr lang="en-US" altLang="en-US"/>
          </a:p>
        </p:txBody>
      </p:sp>
    </p:spTree>
    <p:extLst>
      <p:ext uri="{BB962C8B-B14F-4D97-AF65-F5344CB8AC3E}">
        <p14:creationId xmlns:p14="http://schemas.microsoft.com/office/powerpoint/2010/main" val="1304357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77</a:t>
            </a:fld>
            <a:endParaRPr lang="en-US" altLang="en-US"/>
          </a:p>
        </p:txBody>
      </p:sp>
    </p:spTree>
    <p:extLst>
      <p:ext uri="{BB962C8B-B14F-4D97-AF65-F5344CB8AC3E}">
        <p14:creationId xmlns:p14="http://schemas.microsoft.com/office/powerpoint/2010/main" val="353822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78</a:t>
            </a:fld>
            <a:endParaRPr lang="en-US" altLang="en-US"/>
          </a:p>
        </p:txBody>
      </p:sp>
    </p:spTree>
    <p:extLst>
      <p:ext uri="{BB962C8B-B14F-4D97-AF65-F5344CB8AC3E}">
        <p14:creationId xmlns:p14="http://schemas.microsoft.com/office/powerpoint/2010/main" val="2711631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88</a:t>
            </a:fld>
            <a:endParaRPr lang="en-US" altLang="en-US"/>
          </a:p>
        </p:txBody>
      </p:sp>
    </p:spTree>
    <p:extLst>
      <p:ext uri="{BB962C8B-B14F-4D97-AF65-F5344CB8AC3E}">
        <p14:creationId xmlns:p14="http://schemas.microsoft.com/office/powerpoint/2010/main" val="3100468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89</a:t>
            </a:fld>
            <a:endParaRPr lang="en-US" altLang="en-US"/>
          </a:p>
        </p:txBody>
      </p:sp>
    </p:spTree>
    <p:extLst>
      <p:ext uri="{BB962C8B-B14F-4D97-AF65-F5344CB8AC3E}">
        <p14:creationId xmlns:p14="http://schemas.microsoft.com/office/powerpoint/2010/main" val="1902835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129</a:t>
            </a:fld>
            <a:endParaRPr lang="en-US" altLang="en-US"/>
          </a:p>
        </p:txBody>
      </p:sp>
    </p:spTree>
    <p:extLst>
      <p:ext uri="{BB962C8B-B14F-4D97-AF65-F5344CB8AC3E}">
        <p14:creationId xmlns:p14="http://schemas.microsoft.com/office/powerpoint/2010/main" val="2361548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130</a:t>
            </a:fld>
            <a:endParaRPr lang="en-US" altLang="en-US"/>
          </a:p>
        </p:txBody>
      </p:sp>
    </p:spTree>
    <p:extLst>
      <p:ext uri="{BB962C8B-B14F-4D97-AF65-F5344CB8AC3E}">
        <p14:creationId xmlns:p14="http://schemas.microsoft.com/office/powerpoint/2010/main" val="2162297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131</a:t>
            </a:fld>
            <a:endParaRPr lang="en-US" altLang="en-US"/>
          </a:p>
        </p:txBody>
      </p:sp>
    </p:spTree>
    <p:extLst>
      <p:ext uri="{BB962C8B-B14F-4D97-AF65-F5344CB8AC3E}">
        <p14:creationId xmlns:p14="http://schemas.microsoft.com/office/powerpoint/2010/main" val="3483394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737C85"/>
                </a:solidFill>
                <a:effectLst/>
                <a:latin typeface="Open Sans" panose="020B0606030504020204" pitchFamily="34" charset="0"/>
              </a:rPr>
              <a:t>Identify candidate use cases, through the examination of business workflows</a:t>
            </a:r>
          </a:p>
          <a:p>
            <a:pPr algn="l">
              <a:buFont typeface="+mj-lt"/>
              <a:buAutoNum type="arabicPeriod"/>
            </a:pPr>
            <a:r>
              <a:rPr lang="en-GB" b="0" i="0" dirty="0">
                <a:solidFill>
                  <a:srgbClr val="737C85"/>
                </a:solidFill>
                <a:effectLst/>
                <a:latin typeface="Open Sans" panose="020B0606030504020204" pitchFamily="34" charset="0"/>
              </a:rPr>
              <a:t>Identify pre- and post-conditions (the context) for use cases</a:t>
            </a:r>
          </a:p>
          <a:p>
            <a:pPr algn="l">
              <a:buFont typeface="+mj-lt"/>
              <a:buAutoNum type="arabicPeriod"/>
            </a:pPr>
            <a:r>
              <a:rPr lang="en-GB" b="0" i="0" dirty="0">
                <a:solidFill>
                  <a:srgbClr val="737C85"/>
                </a:solidFill>
                <a:effectLst/>
                <a:latin typeface="Open Sans" panose="020B0606030504020204" pitchFamily="34" charset="0"/>
              </a:rPr>
              <a:t>Model workflows between/within use cases</a:t>
            </a:r>
          </a:p>
          <a:p>
            <a:pPr algn="l">
              <a:buFont typeface="+mj-lt"/>
              <a:buAutoNum type="arabicPeriod"/>
            </a:pPr>
            <a:r>
              <a:rPr lang="en-GB" b="0" i="0" dirty="0">
                <a:solidFill>
                  <a:srgbClr val="737C85"/>
                </a:solidFill>
                <a:effectLst/>
                <a:latin typeface="Open Sans" panose="020B0606030504020204" pitchFamily="34" charset="0"/>
              </a:rPr>
              <a:t>Model complex workflows in operations on objects</a:t>
            </a:r>
          </a:p>
          <a:p>
            <a:pPr algn="l">
              <a:buFont typeface="+mj-lt"/>
              <a:buAutoNum type="arabicPeriod"/>
            </a:pPr>
            <a:r>
              <a:rPr lang="en-GB" b="0" i="0" dirty="0">
                <a:solidFill>
                  <a:srgbClr val="737C85"/>
                </a:solidFill>
                <a:effectLst/>
                <a:latin typeface="Open Sans" panose="020B0606030504020204" pitchFamily="34" charset="0"/>
              </a:rPr>
              <a:t>Model in detail complex activities in a high level activity Diagram</a:t>
            </a:r>
          </a:p>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133</a:t>
            </a:fld>
            <a:endParaRPr lang="en-US" altLang="en-US"/>
          </a:p>
        </p:txBody>
      </p:sp>
    </p:spTree>
    <p:extLst>
      <p:ext uri="{BB962C8B-B14F-4D97-AF65-F5344CB8AC3E}">
        <p14:creationId xmlns:p14="http://schemas.microsoft.com/office/powerpoint/2010/main" val="3003773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Source Sans Pro" panose="020B0503030403020204" pitchFamily="34" charset="0"/>
              </a:rPr>
              <a:t>The software systems are manifested using various </a:t>
            </a:r>
            <a:r>
              <a:rPr lang="en-GB" b="1" i="0" dirty="0">
                <a:solidFill>
                  <a:srgbClr val="222222"/>
                </a:solidFill>
                <a:effectLst/>
                <a:latin typeface="Source Sans Pro" panose="020B0503030403020204" pitchFamily="34" charset="0"/>
              </a:rPr>
              <a:t>artifacts</a:t>
            </a:r>
            <a:r>
              <a:rPr lang="en-GB" b="0" i="0" dirty="0">
                <a:solidFill>
                  <a:srgbClr val="222222"/>
                </a:solidFill>
                <a:effectLst/>
                <a:latin typeface="Source Sans Pro" panose="020B0503030403020204" pitchFamily="34" charset="0"/>
              </a:rPr>
              <a:t>, and then they are mapped to the execution environment that is going to execute the software such as </a:t>
            </a:r>
            <a:r>
              <a:rPr lang="en-GB" b="1" i="0" dirty="0">
                <a:solidFill>
                  <a:srgbClr val="222222"/>
                </a:solidFill>
                <a:effectLst/>
                <a:latin typeface="Source Sans Pro" panose="020B0503030403020204" pitchFamily="34" charset="0"/>
              </a:rPr>
              <a:t>nodes</a:t>
            </a:r>
            <a:r>
              <a:rPr lang="en-GB" b="0" i="0" dirty="0">
                <a:solidFill>
                  <a:srgbClr val="222222"/>
                </a:solidFill>
                <a:effectLst/>
                <a:latin typeface="Source Sans Pro" panose="020B0503030403020204" pitchFamily="34" charset="0"/>
              </a:rPr>
              <a:t>. Many nodes are involved in the deployment diagram; hence, the relation between them is represented using communication paths.</a:t>
            </a:r>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164</a:t>
            </a:fld>
            <a:endParaRPr lang="en-US" altLang="en-US"/>
          </a:p>
        </p:txBody>
      </p:sp>
    </p:spTree>
    <p:extLst>
      <p:ext uri="{BB962C8B-B14F-4D97-AF65-F5344CB8AC3E}">
        <p14:creationId xmlns:p14="http://schemas.microsoft.com/office/powerpoint/2010/main" val="183171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Rot="1" noChangeAspect="1" noChangeArrowheads="1" noTextEdit="1"/>
          </p:cNvSpPr>
          <p:nvPr>
            <p:ph type="sldImg"/>
          </p:nvPr>
        </p:nvSpPr>
        <p:spPr>
          <a:xfrm>
            <a:off x="1144588" y="685800"/>
            <a:ext cx="4572000" cy="3429000"/>
          </a:xfrm>
          <a:ln/>
        </p:spPr>
      </p:sp>
      <p:sp>
        <p:nvSpPr>
          <p:cNvPr id="610307"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165</a:t>
            </a:fld>
            <a:endParaRPr lang="en-US" altLang="en-US"/>
          </a:p>
        </p:txBody>
      </p:sp>
    </p:spTree>
    <p:extLst>
      <p:ext uri="{BB962C8B-B14F-4D97-AF65-F5344CB8AC3E}">
        <p14:creationId xmlns:p14="http://schemas.microsoft.com/office/powerpoint/2010/main" val="2566505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166</a:t>
            </a:fld>
            <a:endParaRPr lang="en-US" altLang="en-US"/>
          </a:p>
        </p:txBody>
      </p:sp>
    </p:spTree>
    <p:extLst>
      <p:ext uri="{BB962C8B-B14F-4D97-AF65-F5344CB8AC3E}">
        <p14:creationId xmlns:p14="http://schemas.microsoft.com/office/powerpoint/2010/main" val="1149639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167</a:t>
            </a:fld>
            <a:endParaRPr lang="en-US" altLang="en-US"/>
          </a:p>
        </p:txBody>
      </p:sp>
    </p:spTree>
    <p:extLst>
      <p:ext uri="{BB962C8B-B14F-4D97-AF65-F5344CB8AC3E}">
        <p14:creationId xmlns:p14="http://schemas.microsoft.com/office/powerpoint/2010/main" val="1764142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168</a:t>
            </a:fld>
            <a:endParaRPr lang="en-US" altLang="en-US"/>
          </a:p>
        </p:txBody>
      </p:sp>
    </p:spTree>
    <p:extLst>
      <p:ext uri="{BB962C8B-B14F-4D97-AF65-F5344CB8AC3E}">
        <p14:creationId xmlns:p14="http://schemas.microsoft.com/office/powerpoint/2010/main" val="4225075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169</a:t>
            </a:fld>
            <a:endParaRPr lang="en-US" altLang="en-US"/>
          </a:p>
        </p:txBody>
      </p:sp>
    </p:spTree>
    <p:extLst>
      <p:ext uri="{BB962C8B-B14F-4D97-AF65-F5344CB8AC3E}">
        <p14:creationId xmlns:p14="http://schemas.microsoft.com/office/powerpoint/2010/main" val="4282596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170</a:t>
            </a:fld>
            <a:endParaRPr lang="en-US" altLang="en-US"/>
          </a:p>
        </p:txBody>
      </p:sp>
    </p:spTree>
    <p:extLst>
      <p:ext uri="{BB962C8B-B14F-4D97-AF65-F5344CB8AC3E}">
        <p14:creationId xmlns:p14="http://schemas.microsoft.com/office/powerpoint/2010/main" val="2979033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171</a:t>
            </a:fld>
            <a:endParaRPr lang="en-US" altLang="en-US"/>
          </a:p>
        </p:txBody>
      </p:sp>
    </p:spTree>
    <p:extLst>
      <p:ext uri="{BB962C8B-B14F-4D97-AF65-F5344CB8AC3E}">
        <p14:creationId xmlns:p14="http://schemas.microsoft.com/office/powerpoint/2010/main" val="1377320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172</a:t>
            </a:fld>
            <a:endParaRPr lang="en-US" altLang="en-US"/>
          </a:p>
        </p:txBody>
      </p:sp>
    </p:spTree>
    <p:extLst>
      <p:ext uri="{BB962C8B-B14F-4D97-AF65-F5344CB8AC3E}">
        <p14:creationId xmlns:p14="http://schemas.microsoft.com/office/powerpoint/2010/main" val="1397320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173</a:t>
            </a:fld>
            <a:endParaRPr lang="en-US" altLang="en-US"/>
          </a:p>
        </p:txBody>
      </p:sp>
    </p:spTree>
    <p:extLst>
      <p:ext uri="{BB962C8B-B14F-4D97-AF65-F5344CB8AC3E}">
        <p14:creationId xmlns:p14="http://schemas.microsoft.com/office/powerpoint/2010/main" val="1530791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174</a:t>
            </a:fld>
            <a:endParaRPr lang="en-US" altLang="en-US"/>
          </a:p>
        </p:txBody>
      </p:sp>
    </p:spTree>
    <p:extLst>
      <p:ext uri="{BB962C8B-B14F-4D97-AF65-F5344CB8AC3E}">
        <p14:creationId xmlns:p14="http://schemas.microsoft.com/office/powerpoint/2010/main" val="3078538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Rot="1" noChangeAspect="1" noChangeArrowheads="1" noTextEdit="1"/>
          </p:cNvSpPr>
          <p:nvPr>
            <p:ph type="sldImg"/>
          </p:nvPr>
        </p:nvSpPr>
        <p:spPr>
          <a:xfrm>
            <a:off x="1144588" y="685800"/>
            <a:ext cx="4572000" cy="3429000"/>
          </a:xfrm>
          <a:ln/>
        </p:spPr>
      </p:sp>
      <p:sp>
        <p:nvSpPr>
          <p:cNvPr id="612355" name="Rectangle 3"/>
          <p:cNvSpPr>
            <a:spLocks noGrp="1" noChangeArrowheads="1"/>
          </p:cNvSpPr>
          <p:nvPr>
            <p:ph type="body" idx="1"/>
          </p:nvPr>
        </p:nvSpPr>
        <p:spPr>
          <a:xfrm>
            <a:off x="914400" y="4344590"/>
            <a:ext cx="5029200" cy="4114205"/>
          </a:xfrm>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175</a:t>
            </a:fld>
            <a:endParaRPr lang="en-US" altLang="en-US"/>
          </a:p>
        </p:txBody>
      </p:sp>
    </p:spTree>
    <p:extLst>
      <p:ext uri="{BB962C8B-B14F-4D97-AF65-F5344CB8AC3E}">
        <p14:creationId xmlns:p14="http://schemas.microsoft.com/office/powerpoint/2010/main" val="1311931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r>
              <a:rPr lang="en-US"/>
              <a:t>Amity Business School</a:t>
            </a:r>
          </a:p>
        </p:txBody>
      </p:sp>
      <p:sp>
        <p:nvSpPr>
          <p:cNvPr id="5" name="Slide Number Placeholder 4"/>
          <p:cNvSpPr>
            <a:spLocks noGrp="1"/>
          </p:cNvSpPr>
          <p:nvPr>
            <p:ph type="sldNum" sz="quarter" idx="5"/>
          </p:nvPr>
        </p:nvSpPr>
        <p:spPr/>
        <p:txBody>
          <a:bodyPr/>
          <a:lstStyle/>
          <a:p>
            <a:pPr>
              <a:defRPr/>
            </a:pPr>
            <a:fld id="{037A0F95-C9DA-4DB5-9C79-2F60E0F4F811}" type="slidenum">
              <a:rPr lang="en-US" altLang="en-US" smtClean="0"/>
              <a:pPr>
                <a:defRPr/>
              </a:pPr>
              <a:t>176</a:t>
            </a:fld>
            <a:endParaRPr lang="en-US" altLang="en-US"/>
          </a:p>
        </p:txBody>
      </p:sp>
    </p:spTree>
    <p:extLst>
      <p:ext uri="{BB962C8B-B14F-4D97-AF65-F5344CB8AC3E}">
        <p14:creationId xmlns:p14="http://schemas.microsoft.com/office/powerpoint/2010/main" val="369196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Rot="1" noChangeAspect="1" noChangeArrowheads="1" noTextEdit="1"/>
          </p:cNvSpPr>
          <p:nvPr>
            <p:ph type="sldImg"/>
          </p:nvPr>
        </p:nvSpPr>
        <p:spPr>
          <a:xfrm>
            <a:off x="1144588" y="685800"/>
            <a:ext cx="4572000" cy="3429000"/>
          </a:xfrm>
          <a:ln/>
        </p:spPr>
      </p:sp>
      <p:sp>
        <p:nvSpPr>
          <p:cNvPr id="614403"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Rot="1" noChangeAspect="1" noChangeArrowheads="1" noTextEdit="1"/>
          </p:cNvSpPr>
          <p:nvPr>
            <p:ph type="sldImg"/>
          </p:nvPr>
        </p:nvSpPr>
        <p:spPr>
          <a:xfrm>
            <a:off x="1144588" y="685800"/>
            <a:ext cx="4572000" cy="3429000"/>
          </a:xfrm>
          <a:ln/>
        </p:spPr>
      </p:sp>
      <p:sp>
        <p:nvSpPr>
          <p:cNvPr id="624643" name="Rectangle 3"/>
          <p:cNvSpPr>
            <a:spLocks noGrp="1" noChangeArrowheads="1"/>
          </p:cNvSpPr>
          <p:nvPr>
            <p:ph type="body" idx="1"/>
          </p:nvPr>
        </p:nvSpPr>
        <p:spPr>
          <a:xfrm>
            <a:off x="914400" y="4344590"/>
            <a:ext cx="5029200" cy="4114205"/>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Rot="1" noChangeAspect="1" noChangeArrowheads="1" noTextEdit="1"/>
          </p:cNvSpPr>
          <p:nvPr>
            <p:ph type="sldImg"/>
          </p:nvPr>
        </p:nvSpPr>
        <p:spPr>
          <a:xfrm>
            <a:off x="989014" y="685206"/>
            <a:ext cx="4879975" cy="3429000"/>
          </a:xfrm>
          <a:ln/>
        </p:spPr>
      </p:sp>
      <p:sp>
        <p:nvSpPr>
          <p:cNvPr id="626691" name="Rectangle 3"/>
          <p:cNvSpPr>
            <a:spLocks noGrp="1" noChangeArrowheads="1"/>
          </p:cNvSpPr>
          <p:nvPr>
            <p:ph type="body" idx="1"/>
          </p:nvPr>
        </p:nvSpPr>
        <p:spPr>
          <a:xfrm>
            <a:off x="1123950" y="4344590"/>
            <a:ext cx="4610100" cy="4114205"/>
          </a:xfrm>
        </p:spPr>
        <p:txBody>
          <a:bodyPr lIns="91426" tIns="45713" rIns="91426" bIns="45713"/>
          <a:lstStyle/>
          <a:p>
            <a:r>
              <a:rPr lang="en-US" sz="1400"/>
              <a:t>Actors</a:t>
            </a:r>
          </a:p>
          <a:p>
            <a:r>
              <a:rPr lang="en-US" sz="1400"/>
              <a:t>7) Does one person play several different roles?</a:t>
            </a:r>
          </a:p>
          <a:p>
            <a:pPr lvl="1">
              <a:buFontTx/>
              <a:buChar char="•"/>
            </a:pPr>
            <a:r>
              <a:rPr lang="en-US" sz="1400" u="sng"/>
              <a:t>May</a:t>
            </a:r>
            <a:r>
              <a:rPr lang="en-US" sz="1400"/>
              <a:t> have an actor for each role</a:t>
            </a:r>
          </a:p>
          <a:p>
            <a:r>
              <a:rPr lang="en-US" sz="1400"/>
              <a:t>8) Do several people play the same role?</a:t>
            </a:r>
          </a:p>
          <a:p>
            <a:pPr lvl="1">
              <a:buFontTx/>
              <a:buChar char="•"/>
            </a:pPr>
            <a:r>
              <a:rPr lang="en-US" sz="1400"/>
              <a:t>Only use one actor per role (no matter how many people play that role)</a:t>
            </a:r>
          </a:p>
          <a:p>
            <a:endParaRPr lang="en-US" sz="1400"/>
          </a:p>
          <a:p>
            <a:pPr>
              <a:buFontTx/>
              <a:buChar char="•"/>
            </a:pPr>
            <a:r>
              <a:rPr lang="en-US" sz="1400"/>
              <a:t>Identifying actors is an </a:t>
            </a:r>
            <a:r>
              <a:rPr lang="en-US" sz="1400" b="1"/>
              <a:t>iterative</a:t>
            </a:r>
            <a:r>
              <a:rPr lang="en-US" sz="1400"/>
              <a:t> process</a:t>
            </a:r>
          </a:p>
          <a:p>
            <a:pPr>
              <a:buFontTx/>
              <a:buChar char="•"/>
            </a:pPr>
            <a:r>
              <a:rPr lang="en-US" sz="1400"/>
              <a:t>Defining </a:t>
            </a:r>
            <a:r>
              <a:rPr lang="en-US" sz="1400" b="1"/>
              <a:t>how</a:t>
            </a:r>
            <a:r>
              <a:rPr lang="en-US" sz="1400"/>
              <a:t> an actor interacts with the system may clarify whether there are duplicate actors or not</a:t>
            </a:r>
          </a:p>
          <a:p>
            <a:endParaRPr lang="en-US" sz="1400"/>
          </a:p>
          <a:p>
            <a:endParaRPr lang="en-US"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C4490F91-437C-40F0-AB99-6A03BBE13F66}"/>
              </a:ext>
            </a:extLst>
          </p:cNvPr>
          <p:cNvSpPr>
            <a:spLocks noGrp="1" noChangeArrowheads="1"/>
          </p:cNvSpPr>
          <p:nvPr>
            <p:ph type="sldNum" sz="quarter" idx="10"/>
          </p:nvPr>
        </p:nvSpPr>
        <p:spPr>
          <a:ln/>
        </p:spPr>
        <p:txBody>
          <a:bodyPr/>
          <a:lstStyle>
            <a:lvl1pPr>
              <a:defRPr/>
            </a:lvl1pPr>
          </a:lstStyle>
          <a:p>
            <a:pPr>
              <a:defRPr/>
            </a:pPr>
            <a:fld id="{96A12125-A009-46B6-9539-FE34F83A6BF6}" type="slidenum">
              <a:rPr lang="en-US" altLang="en-US"/>
              <a:pPr>
                <a:defRPr/>
              </a:pPr>
              <a:t>‹#›</a:t>
            </a:fld>
            <a:endParaRPr lang="en-US" altLang="en-US"/>
          </a:p>
        </p:txBody>
      </p:sp>
    </p:spTree>
    <p:extLst>
      <p:ext uri="{BB962C8B-B14F-4D97-AF65-F5344CB8AC3E}">
        <p14:creationId xmlns:p14="http://schemas.microsoft.com/office/powerpoint/2010/main" val="53493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36B2CFD-8718-4BB0-8DC8-890C0BBB6B05}"/>
              </a:ext>
            </a:extLst>
          </p:cNvPr>
          <p:cNvSpPr>
            <a:spLocks noGrp="1" noChangeArrowheads="1"/>
          </p:cNvSpPr>
          <p:nvPr>
            <p:ph type="sldNum" sz="quarter" idx="10"/>
          </p:nvPr>
        </p:nvSpPr>
        <p:spPr>
          <a:ln/>
        </p:spPr>
        <p:txBody>
          <a:bodyPr/>
          <a:lstStyle>
            <a:lvl1pPr>
              <a:defRPr/>
            </a:lvl1pPr>
          </a:lstStyle>
          <a:p>
            <a:pPr>
              <a:defRPr/>
            </a:pPr>
            <a:fld id="{AF7DF5D5-D8A8-4714-A72A-2BD0575DF151}" type="slidenum">
              <a:rPr lang="en-US" altLang="en-US"/>
              <a:pPr>
                <a:defRPr/>
              </a:pPr>
              <a:t>‹#›</a:t>
            </a:fld>
            <a:endParaRPr lang="en-US" altLang="en-US"/>
          </a:p>
        </p:txBody>
      </p:sp>
    </p:spTree>
    <p:extLst>
      <p:ext uri="{BB962C8B-B14F-4D97-AF65-F5344CB8AC3E}">
        <p14:creationId xmlns:p14="http://schemas.microsoft.com/office/powerpoint/2010/main" val="362280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EFFE52E-784B-4653-8E1D-133BADC070A0}"/>
              </a:ext>
            </a:extLst>
          </p:cNvPr>
          <p:cNvSpPr>
            <a:spLocks noGrp="1" noChangeArrowheads="1"/>
          </p:cNvSpPr>
          <p:nvPr>
            <p:ph type="sldNum" sz="quarter" idx="10"/>
          </p:nvPr>
        </p:nvSpPr>
        <p:spPr>
          <a:ln/>
        </p:spPr>
        <p:txBody>
          <a:bodyPr/>
          <a:lstStyle>
            <a:lvl1pPr>
              <a:defRPr/>
            </a:lvl1pPr>
          </a:lstStyle>
          <a:p>
            <a:pPr>
              <a:defRPr/>
            </a:pPr>
            <a:fld id="{7E30A2B4-3537-4164-87AC-7F81CF811AD8}" type="slidenum">
              <a:rPr lang="en-US" altLang="en-US"/>
              <a:pPr>
                <a:defRPr/>
              </a:pPr>
              <a:t>‹#›</a:t>
            </a:fld>
            <a:endParaRPr lang="en-US" altLang="en-US"/>
          </a:p>
        </p:txBody>
      </p:sp>
    </p:spTree>
    <p:extLst>
      <p:ext uri="{BB962C8B-B14F-4D97-AF65-F5344CB8AC3E}">
        <p14:creationId xmlns:p14="http://schemas.microsoft.com/office/powerpoint/2010/main" val="3929750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9799D9C-A5D1-4D92-9A86-759AF25D274E}"/>
              </a:ext>
            </a:extLst>
          </p:cNvPr>
          <p:cNvSpPr>
            <a:spLocks noGrp="1" noChangeArrowheads="1"/>
          </p:cNvSpPr>
          <p:nvPr>
            <p:ph type="sldNum" sz="quarter" idx="10"/>
          </p:nvPr>
        </p:nvSpPr>
        <p:spPr>
          <a:ln/>
        </p:spPr>
        <p:txBody>
          <a:bodyPr/>
          <a:lstStyle>
            <a:lvl1pPr>
              <a:defRPr/>
            </a:lvl1pPr>
          </a:lstStyle>
          <a:p>
            <a:pPr>
              <a:defRPr/>
            </a:pPr>
            <a:fld id="{B00B82FD-0104-47F7-AB88-5ABCFD619C6C}" type="slidenum">
              <a:rPr lang="en-US" altLang="en-US"/>
              <a:pPr>
                <a:defRPr/>
              </a:pPr>
              <a:t>‹#›</a:t>
            </a:fld>
            <a:endParaRPr lang="en-US" altLang="en-US"/>
          </a:p>
        </p:txBody>
      </p:sp>
    </p:spTree>
    <p:extLst>
      <p:ext uri="{BB962C8B-B14F-4D97-AF65-F5344CB8AC3E}">
        <p14:creationId xmlns:p14="http://schemas.microsoft.com/office/powerpoint/2010/main" val="117791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73F23025-ADA9-477B-975B-CD4612F68E19}"/>
              </a:ext>
            </a:extLst>
          </p:cNvPr>
          <p:cNvSpPr>
            <a:spLocks noGrp="1" noChangeArrowheads="1"/>
          </p:cNvSpPr>
          <p:nvPr>
            <p:ph type="sldNum" sz="quarter" idx="10"/>
          </p:nvPr>
        </p:nvSpPr>
        <p:spPr>
          <a:ln/>
        </p:spPr>
        <p:txBody>
          <a:bodyPr/>
          <a:lstStyle>
            <a:lvl1pPr>
              <a:defRPr/>
            </a:lvl1pPr>
          </a:lstStyle>
          <a:p>
            <a:pPr>
              <a:defRPr/>
            </a:pPr>
            <a:fld id="{2661D333-B705-4283-8801-E03111C04840}" type="slidenum">
              <a:rPr lang="en-US" altLang="en-US"/>
              <a:pPr>
                <a:defRPr/>
              </a:pPr>
              <a:t>‹#›</a:t>
            </a:fld>
            <a:endParaRPr lang="en-US" altLang="en-US"/>
          </a:p>
        </p:txBody>
      </p:sp>
    </p:spTree>
    <p:extLst>
      <p:ext uri="{BB962C8B-B14F-4D97-AF65-F5344CB8AC3E}">
        <p14:creationId xmlns:p14="http://schemas.microsoft.com/office/powerpoint/2010/main" val="54309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C8C1839A-5E98-4CB1-BF42-0961601ECB68}"/>
              </a:ext>
            </a:extLst>
          </p:cNvPr>
          <p:cNvSpPr>
            <a:spLocks noGrp="1" noChangeArrowheads="1"/>
          </p:cNvSpPr>
          <p:nvPr>
            <p:ph type="sldNum" sz="quarter" idx="10"/>
          </p:nvPr>
        </p:nvSpPr>
        <p:spPr>
          <a:ln/>
        </p:spPr>
        <p:txBody>
          <a:bodyPr/>
          <a:lstStyle>
            <a:lvl1pPr>
              <a:defRPr/>
            </a:lvl1pPr>
          </a:lstStyle>
          <a:p>
            <a:pPr>
              <a:defRPr/>
            </a:pPr>
            <a:fld id="{4DDD5C05-7BB0-4FD5-8563-2FFC89121543}" type="slidenum">
              <a:rPr lang="en-US" altLang="en-US"/>
              <a:pPr>
                <a:defRPr/>
              </a:pPr>
              <a:t>‹#›</a:t>
            </a:fld>
            <a:endParaRPr lang="en-US" altLang="en-US"/>
          </a:p>
        </p:txBody>
      </p:sp>
    </p:spTree>
    <p:extLst>
      <p:ext uri="{BB962C8B-B14F-4D97-AF65-F5344CB8AC3E}">
        <p14:creationId xmlns:p14="http://schemas.microsoft.com/office/powerpoint/2010/main" val="118811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50494C8-58E9-47F3-B8D0-5FADA06939B5}"/>
              </a:ext>
            </a:extLst>
          </p:cNvPr>
          <p:cNvSpPr>
            <a:spLocks noGrp="1" noChangeArrowheads="1"/>
          </p:cNvSpPr>
          <p:nvPr>
            <p:ph type="sldNum" sz="quarter" idx="10"/>
          </p:nvPr>
        </p:nvSpPr>
        <p:spPr>
          <a:ln/>
        </p:spPr>
        <p:txBody>
          <a:bodyPr/>
          <a:lstStyle>
            <a:lvl1pPr>
              <a:defRPr/>
            </a:lvl1pPr>
          </a:lstStyle>
          <a:p>
            <a:pPr>
              <a:defRPr/>
            </a:pPr>
            <a:fld id="{34534580-AE87-4A9F-898C-81A508513A4E}" type="slidenum">
              <a:rPr lang="en-US" altLang="en-US"/>
              <a:pPr>
                <a:defRPr/>
              </a:pPr>
              <a:t>‹#›</a:t>
            </a:fld>
            <a:endParaRPr lang="en-US" altLang="en-US"/>
          </a:p>
        </p:txBody>
      </p:sp>
    </p:spTree>
    <p:extLst>
      <p:ext uri="{BB962C8B-B14F-4D97-AF65-F5344CB8AC3E}">
        <p14:creationId xmlns:p14="http://schemas.microsoft.com/office/powerpoint/2010/main" val="3084219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6">
            <a:extLst>
              <a:ext uri="{FF2B5EF4-FFF2-40B4-BE49-F238E27FC236}">
                <a16:creationId xmlns:a16="http://schemas.microsoft.com/office/drawing/2014/main" id="{5A88949D-FFF3-445E-852A-C2C5A6625675}"/>
              </a:ext>
            </a:extLst>
          </p:cNvPr>
          <p:cNvSpPr>
            <a:spLocks noGrp="1" noChangeArrowheads="1"/>
          </p:cNvSpPr>
          <p:nvPr>
            <p:ph type="sldNum" sz="quarter" idx="10"/>
          </p:nvPr>
        </p:nvSpPr>
        <p:spPr>
          <a:ln/>
        </p:spPr>
        <p:txBody>
          <a:bodyPr/>
          <a:lstStyle>
            <a:lvl1pPr>
              <a:defRPr/>
            </a:lvl1pPr>
          </a:lstStyle>
          <a:p>
            <a:pPr>
              <a:defRPr/>
            </a:pPr>
            <a:fld id="{7C25196A-ECF6-4A56-914D-3A9D05A48131}" type="slidenum">
              <a:rPr lang="en-US" altLang="en-US"/>
              <a:pPr>
                <a:defRPr/>
              </a:pPr>
              <a:t>‹#›</a:t>
            </a:fld>
            <a:endParaRPr lang="en-US" altLang="en-US"/>
          </a:p>
        </p:txBody>
      </p:sp>
    </p:spTree>
    <p:extLst>
      <p:ext uri="{BB962C8B-B14F-4D97-AF65-F5344CB8AC3E}">
        <p14:creationId xmlns:p14="http://schemas.microsoft.com/office/powerpoint/2010/main" val="165772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429A5AE-8A46-47EE-BC8D-E4A59C729F6C}"/>
              </a:ext>
            </a:extLst>
          </p:cNvPr>
          <p:cNvSpPr>
            <a:spLocks noGrp="1" noChangeArrowheads="1"/>
          </p:cNvSpPr>
          <p:nvPr>
            <p:ph type="sldNum" sz="quarter" idx="10"/>
          </p:nvPr>
        </p:nvSpPr>
        <p:spPr>
          <a:ln/>
        </p:spPr>
        <p:txBody>
          <a:bodyPr/>
          <a:lstStyle>
            <a:lvl1pPr>
              <a:defRPr/>
            </a:lvl1pPr>
          </a:lstStyle>
          <a:p>
            <a:pPr>
              <a:defRPr/>
            </a:pPr>
            <a:fld id="{9BCDF383-B129-47AA-904B-819D68C8D6AC}" type="slidenum">
              <a:rPr lang="en-US" altLang="en-US"/>
              <a:pPr>
                <a:defRPr/>
              </a:pPr>
              <a:t>‹#›</a:t>
            </a:fld>
            <a:endParaRPr lang="en-US" altLang="en-US"/>
          </a:p>
        </p:txBody>
      </p:sp>
    </p:spTree>
    <p:extLst>
      <p:ext uri="{BB962C8B-B14F-4D97-AF65-F5344CB8AC3E}">
        <p14:creationId xmlns:p14="http://schemas.microsoft.com/office/powerpoint/2010/main" val="26110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BE403170-793F-4CD9-9D15-7AEA7BAF1C7D}"/>
              </a:ext>
            </a:extLst>
          </p:cNvPr>
          <p:cNvSpPr>
            <a:spLocks noGrp="1" noChangeArrowheads="1"/>
          </p:cNvSpPr>
          <p:nvPr>
            <p:ph type="sldNum" sz="quarter" idx="10"/>
          </p:nvPr>
        </p:nvSpPr>
        <p:spPr>
          <a:ln/>
        </p:spPr>
        <p:txBody>
          <a:bodyPr/>
          <a:lstStyle>
            <a:lvl1pPr>
              <a:defRPr/>
            </a:lvl1pPr>
          </a:lstStyle>
          <a:p>
            <a:pPr>
              <a:defRPr/>
            </a:pPr>
            <a:fld id="{A7930CE1-BDEB-483A-BF84-8C647DC9E174}" type="slidenum">
              <a:rPr lang="en-US" altLang="en-US"/>
              <a:pPr>
                <a:defRPr/>
              </a:pPr>
              <a:t>‹#›</a:t>
            </a:fld>
            <a:endParaRPr lang="en-US" altLang="en-US"/>
          </a:p>
        </p:txBody>
      </p:sp>
    </p:spTree>
    <p:extLst>
      <p:ext uri="{BB962C8B-B14F-4D97-AF65-F5344CB8AC3E}">
        <p14:creationId xmlns:p14="http://schemas.microsoft.com/office/powerpoint/2010/main" val="116890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C31149A0-95DE-437E-BC7F-10D061F3DB08}"/>
              </a:ext>
            </a:extLst>
          </p:cNvPr>
          <p:cNvSpPr>
            <a:spLocks noGrp="1" noChangeArrowheads="1"/>
          </p:cNvSpPr>
          <p:nvPr>
            <p:ph type="sldNum" sz="quarter" idx="10"/>
          </p:nvPr>
        </p:nvSpPr>
        <p:spPr>
          <a:ln/>
        </p:spPr>
        <p:txBody>
          <a:bodyPr/>
          <a:lstStyle>
            <a:lvl1pPr>
              <a:defRPr/>
            </a:lvl1pPr>
          </a:lstStyle>
          <a:p>
            <a:pPr>
              <a:defRPr/>
            </a:pPr>
            <a:fld id="{D910FA96-9A23-427B-8652-8D7875114F0D}" type="slidenum">
              <a:rPr lang="en-US" altLang="en-US"/>
              <a:pPr>
                <a:defRPr/>
              </a:pPr>
              <a:t>‹#›</a:t>
            </a:fld>
            <a:endParaRPr lang="en-US" altLang="en-US"/>
          </a:p>
        </p:txBody>
      </p:sp>
    </p:spTree>
    <p:extLst>
      <p:ext uri="{BB962C8B-B14F-4D97-AF65-F5344CB8AC3E}">
        <p14:creationId xmlns:p14="http://schemas.microsoft.com/office/powerpoint/2010/main" val="375439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77C0641E-A0C7-4CAB-909D-C13D95BA254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3175" y="3175"/>
            <a:ext cx="91376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389C86C7-AF72-4FE9-8084-3DBFD0C91734}"/>
              </a:ext>
            </a:extLst>
          </p:cNvPr>
          <p:cNvSpPr>
            <a:spLocks noGrp="1" noChangeArrowheads="1"/>
          </p:cNvSpPr>
          <p:nvPr>
            <p:ph type="sldNum" sz="quarter" idx="4"/>
          </p:nvPr>
        </p:nvSpPr>
        <p:spPr bwMode="auto">
          <a:xfrm>
            <a:off x="6799263" y="64008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a:lvl1pPr>
          </a:lstStyle>
          <a:p>
            <a:pPr>
              <a:defRPr/>
            </a:pPr>
            <a:fld id="{6773AE5B-122D-4AAF-9212-C8D84B97D365}" type="slidenum">
              <a:rPr lang="en-US" altLang="en-US"/>
              <a:pPr>
                <a:defRPr/>
              </a:pPr>
              <a:t>‹#›</a:t>
            </a:fld>
            <a:endParaRPr lang="en-US" altLang="en-US"/>
          </a:p>
        </p:txBody>
      </p:sp>
      <p:sp>
        <p:nvSpPr>
          <p:cNvPr id="1028" name="Rectangle 10">
            <a:extLst>
              <a:ext uri="{FF2B5EF4-FFF2-40B4-BE49-F238E27FC236}">
                <a16:creationId xmlns:a16="http://schemas.microsoft.com/office/drawing/2014/main" id="{B9DBEA7B-AA0A-41CC-82C1-6297A6948622}"/>
              </a:ext>
            </a:extLst>
          </p:cNvPr>
          <p:cNvSpPr>
            <a:spLocks noChangeArrowheads="1"/>
          </p:cNvSpPr>
          <p:nvPr userDrawn="1"/>
        </p:nvSpPr>
        <p:spPr bwMode="auto">
          <a:xfrm>
            <a:off x="2438400" y="6705600"/>
            <a:ext cx="6705600" cy="152400"/>
          </a:xfrm>
          <a:prstGeom prst="rect">
            <a:avLst/>
          </a:prstGeom>
          <a:solidFill>
            <a:srgbClr val="F1B43B"/>
          </a:solidFill>
          <a:ln>
            <a:noFill/>
          </a:ln>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hyperlink" Target="https://en.wikipedia.org/wiki/Unified_Modeling_Language" TargetMode="Externa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1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4.jpe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creately.com/diagram-type/use-case" TargetMode="External"/><Relationship Id="rId2" Type="http://schemas.openxmlformats.org/officeDocument/2006/relationships/hyperlink" Target="https://creately.com/template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lucidchart.com/documents/editNewOrRegister/2d7c02cb-9ec6-4ad5-96b6-96baa5f8f04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60245" y="2277596"/>
            <a:ext cx="2881031" cy="929863"/>
          </a:xfrm>
          <a:prstGeom prst="rect">
            <a:avLst/>
          </a:prstGeom>
        </p:spPr>
      </p:pic>
      <p:pic>
        <p:nvPicPr>
          <p:cNvPr id="3" name="object 3"/>
          <p:cNvPicPr/>
          <p:nvPr/>
        </p:nvPicPr>
        <p:blipFill>
          <a:blip r:embed="rId3" cstate="print"/>
          <a:stretch>
            <a:fillRect/>
          </a:stretch>
        </p:blipFill>
        <p:spPr>
          <a:xfrm>
            <a:off x="1538008" y="3670711"/>
            <a:ext cx="3950073" cy="1184013"/>
          </a:xfrm>
          <a:prstGeom prst="rect">
            <a:avLst/>
          </a:prstGeom>
        </p:spPr>
      </p:pic>
      <p:pic>
        <p:nvPicPr>
          <p:cNvPr id="4" name="object 4"/>
          <p:cNvPicPr/>
          <p:nvPr/>
        </p:nvPicPr>
        <p:blipFill>
          <a:blip r:embed="rId4" cstate="print"/>
          <a:stretch>
            <a:fillRect/>
          </a:stretch>
        </p:blipFill>
        <p:spPr>
          <a:xfrm>
            <a:off x="5767315" y="1456988"/>
            <a:ext cx="2958353" cy="2571078"/>
          </a:xfrm>
          <a:prstGeom prst="rect">
            <a:avLst/>
          </a:prstGeom>
        </p:spPr>
      </p:pic>
      <p:sp>
        <p:nvSpPr>
          <p:cNvPr id="5" name="object 5"/>
          <p:cNvSpPr txBox="1">
            <a:spLocks noGrp="1"/>
          </p:cNvSpPr>
          <p:nvPr>
            <p:ph type="ftr" sz="quarter" idx="5"/>
          </p:nvPr>
        </p:nvSpPr>
        <p:spPr>
          <a:xfrm>
            <a:off x="2276347" y="7063413"/>
            <a:ext cx="4970145" cy="127634"/>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767"/>
              </a:lnSpc>
            </a:pPr>
            <a:r>
              <a:rPr lang="en-GB" spc="-5"/>
              <a:t>Software</a:t>
            </a:r>
            <a:r>
              <a:rPr lang="en-GB"/>
              <a:t> </a:t>
            </a:r>
            <a:r>
              <a:rPr lang="en-GB" spc="-5"/>
              <a:t>Engineering</a:t>
            </a:r>
            <a:r>
              <a:rPr lang="en-GB"/>
              <a:t> </a:t>
            </a:r>
            <a:r>
              <a:rPr lang="en-GB" spc="-10"/>
              <a:t>(3</a:t>
            </a:r>
            <a:r>
              <a:rPr lang="en-GB" sz="750" spc="-15" baseline="22222"/>
              <a:t>rd</a:t>
            </a:r>
            <a:r>
              <a:rPr lang="en-GB" sz="750" spc="120" baseline="22222"/>
              <a:t> </a:t>
            </a:r>
            <a:r>
              <a:rPr lang="en-GB" spc="-5"/>
              <a:t>ed.),</a:t>
            </a:r>
            <a:r>
              <a:rPr lang="en-GB"/>
              <a:t> By</a:t>
            </a:r>
            <a:r>
              <a:rPr lang="en-GB" spc="-10"/>
              <a:t> </a:t>
            </a:r>
            <a:r>
              <a:rPr lang="en-GB"/>
              <a:t>K.K</a:t>
            </a:r>
            <a:r>
              <a:rPr lang="en-GB" spc="-10"/>
              <a:t> </a:t>
            </a:r>
            <a:r>
              <a:rPr lang="en-GB" spc="-5"/>
              <a:t>Aggarwal</a:t>
            </a:r>
            <a:r>
              <a:rPr lang="en-GB" spc="15"/>
              <a:t> </a:t>
            </a:r>
            <a:r>
              <a:rPr lang="en-GB"/>
              <a:t>&amp;</a:t>
            </a:r>
            <a:r>
              <a:rPr lang="en-GB" spc="-5"/>
              <a:t> Yogesh</a:t>
            </a:r>
            <a:r>
              <a:rPr lang="en-GB" spc="15"/>
              <a:t> </a:t>
            </a:r>
            <a:r>
              <a:rPr lang="en-GB"/>
              <a:t>Singh,</a:t>
            </a:r>
            <a:r>
              <a:rPr lang="en-GB" spc="10"/>
              <a:t> </a:t>
            </a:r>
            <a:r>
              <a:rPr lang="en-GB" spc="-5"/>
              <a:t>Copyright</a:t>
            </a:r>
            <a:r>
              <a:rPr lang="en-GB" spc="10"/>
              <a:t> </a:t>
            </a:r>
            <a:r>
              <a:rPr lang="en-GB"/>
              <a:t>©</a:t>
            </a:r>
            <a:r>
              <a:rPr lang="en-GB" spc="15"/>
              <a:t> </a:t>
            </a:r>
            <a:r>
              <a:rPr lang="en-GB" spc="-5"/>
              <a:t>New</a:t>
            </a:r>
            <a:r>
              <a:rPr lang="en-GB" spc="-10"/>
              <a:t> Age</a:t>
            </a:r>
            <a:r>
              <a:rPr lang="en-GB" spc="10"/>
              <a:t> </a:t>
            </a:r>
            <a:r>
              <a:rPr lang="en-GB" spc="-5"/>
              <a:t>International</a:t>
            </a:r>
            <a:r>
              <a:rPr lang="en-GB"/>
              <a:t> </a:t>
            </a:r>
            <a:r>
              <a:rPr lang="en-GB" spc="-5"/>
              <a:t>Publishers,</a:t>
            </a:r>
            <a:r>
              <a:rPr lang="en-GB" spc="10"/>
              <a:t> </a:t>
            </a:r>
            <a:r>
              <a:rPr lang="en-GB" spc="-5"/>
              <a:t>2007</a:t>
            </a:r>
            <a:endParaRPr sz="706"/>
          </a:p>
        </p:txBody>
      </p:sp>
      <p:sp>
        <p:nvSpPr>
          <p:cNvPr id="6" name="object 6"/>
          <p:cNvSpPr txBox="1"/>
          <p:nvPr/>
        </p:nvSpPr>
        <p:spPr>
          <a:xfrm>
            <a:off x="8131433" y="6247257"/>
            <a:ext cx="225238" cy="166712"/>
          </a:xfrm>
          <a:prstGeom prst="rect">
            <a:avLst/>
          </a:prstGeom>
        </p:spPr>
        <p:txBody>
          <a:bodyPr vert="horz" wrap="square" lIns="0" tIns="0" rIns="0" bIns="0" rtlCol="0">
            <a:spAutoFit/>
          </a:bodyPr>
          <a:lstStyle/>
          <a:p>
            <a:pPr marL="33619">
              <a:lnSpc>
                <a:spcPts val="1275"/>
              </a:lnSpc>
            </a:pPr>
            <a:fld id="{81D60167-4931-47E6-BA6A-407CBD079E47}" type="slidenum">
              <a:rPr sz="1235" dirty="0">
                <a:latin typeface="Times New Roman"/>
                <a:cs typeface="Times New Roman"/>
              </a:rPr>
              <a:pPr marL="33619">
                <a:lnSpc>
                  <a:spcPts val="1275"/>
                </a:lnSpc>
              </a:pPr>
              <a:t>1</a:t>
            </a:fld>
            <a:endParaRPr sz="1235">
              <a:latin typeface="Times New Roman"/>
              <a:cs typeface="Times New Roman"/>
            </a:endParaRPr>
          </a:p>
        </p:txBody>
      </p:sp>
      <p:pic>
        <p:nvPicPr>
          <p:cNvPr id="9" name="Picture 8">
            <a:extLst>
              <a:ext uri="{FF2B5EF4-FFF2-40B4-BE49-F238E27FC236}">
                <a16:creationId xmlns:a16="http://schemas.microsoft.com/office/drawing/2014/main" id="{A7BF7239-A23B-4B2C-A364-C4FC84E5DBEC}"/>
              </a:ext>
            </a:extLst>
          </p:cNvPr>
          <p:cNvPicPr>
            <a:picLocks noChangeAspect="1"/>
          </p:cNvPicPr>
          <p:nvPr/>
        </p:nvPicPr>
        <p:blipFill>
          <a:blip r:embed="rId5"/>
          <a:stretch>
            <a:fillRect/>
          </a:stretch>
        </p:blipFill>
        <p:spPr>
          <a:xfrm>
            <a:off x="3048000" y="4854725"/>
            <a:ext cx="5562600" cy="1542680"/>
          </a:xfrm>
          <a:prstGeom prst="rect">
            <a:avLst/>
          </a:prstGeom>
        </p:spPr>
      </p:pic>
      <p:pic>
        <p:nvPicPr>
          <p:cNvPr id="11" name="Picture 10">
            <a:extLst>
              <a:ext uri="{FF2B5EF4-FFF2-40B4-BE49-F238E27FC236}">
                <a16:creationId xmlns:a16="http://schemas.microsoft.com/office/drawing/2014/main" id="{065B5911-8919-4AC7-98DB-7651A8BFD6ED}"/>
              </a:ext>
            </a:extLst>
          </p:cNvPr>
          <p:cNvPicPr>
            <a:picLocks noChangeAspect="1"/>
          </p:cNvPicPr>
          <p:nvPr/>
        </p:nvPicPr>
        <p:blipFill>
          <a:blip r:embed="rId6"/>
          <a:stretch>
            <a:fillRect/>
          </a:stretch>
        </p:blipFill>
        <p:spPr>
          <a:xfrm>
            <a:off x="418332" y="1011310"/>
            <a:ext cx="2705868" cy="12783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lIns="81967" tIns="40984" rIns="81967" bIns="40984"/>
          <a:lstStyle/>
          <a:p>
            <a:r>
              <a:rPr lang="en-US"/>
              <a:t>Use Case Analysis</a:t>
            </a:r>
          </a:p>
        </p:txBody>
      </p:sp>
      <p:sp>
        <p:nvSpPr>
          <p:cNvPr id="606211" name="Rectangle 3"/>
          <p:cNvSpPr>
            <a:spLocks noGrp="1" noChangeArrowheads="1"/>
          </p:cNvSpPr>
          <p:nvPr>
            <p:ph type="body" idx="1"/>
          </p:nvPr>
        </p:nvSpPr>
        <p:spPr>
          <a:xfrm>
            <a:off x="989963" y="1600201"/>
            <a:ext cx="7773038" cy="4114934"/>
          </a:xfrm>
        </p:spPr>
        <p:txBody>
          <a:bodyPr lIns="81967" tIns="40984" rIns="81967" bIns="40984"/>
          <a:lstStyle/>
          <a:p>
            <a:r>
              <a:rPr lang="en-US" sz="2475" dirty="0"/>
              <a:t>What is an Actor?</a:t>
            </a:r>
          </a:p>
          <a:p>
            <a:pPr lvl="1"/>
            <a:r>
              <a:rPr lang="en-US" sz="2625" dirty="0"/>
              <a:t>A user or outside system that interacts with the system being designed in order to obtain some value from that interaction</a:t>
            </a:r>
          </a:p>
          <a:p>
            <a:r>
              <a:rPr lang="en-US" sz="2475" dirty="0"/>
              <a:t>Use Cases describe scenarios that describe the interaction between users of the system (the actor) and the system itself.</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a:defRPr/>
            </a:pPr>
            <a:fld id="{7C25196A-ECF6-4A56-914D-3A9D05A48131}" type="slidenum">
              <a:rPr lang="en-US" altLang="en-US" smtClean="0"/>
              <a:pPr>
                <a:defRPr/>
              </a:pPr>
              <a:t>100</a:t>
            </a:fld>
            <a:endParaRPr lang="en-US" altLang="en-US"/>
          </a:p>
        </p:txBody>
      </p:sp>
      <p:sp>
        <p:nvSpPr>
          <p:cNvPr id="4" name="TextBox 3">
            <a:extLst>
              <a:ext uri="{FF2B5EF4-FFF2-40B4-BE49-F238E27FC236}">
                <a16:creationId xmlns:a16="http://schemas.microsoft.com/office/drawing/2014/main" id="{C58479EA-E05F-4324-AEE1-904F5E49F337}"/>
              </a:ext>
            </a:extLst>
          </p:cNvPr>
          <p:cNvSpPr txBox="1"/>
          <p:nvPr/>
        </p:nvSpPr>
        <p:spPr>
          <a:xfrm>
            <a:off x="304800" y="1524000"/>
            <a:ext cx="8001000" cy="3077766"/>
          </a:xfrm>
          <a:prstGeom prst="rect">
            <a:avLst/>
          </a:prstGeom>
          <a:noFill/>
        </p:spPr>
        <p:txBody>
          <a:bodyPr wrap="square" rtlCol="0">
            <a:spAutoFit/>
          </a:bodyPr>
          <a:lstStyle/>
          <a:p>
            <a:r>
              <a:rPr lang="en-IN" b="1" i="0" dirty="0">
                <a:effectLst/>
                <a:latin typeface="Open Sans" panose="020B0606030504020204" pitchFamily="34" charset="0"/>
              </a:rPr>
              <a:t>Actor</a:t>
            </a:r>
          </a:p>
          <a:p>
            <a:endParaRPr lang="en-IN" b="1" i="0" dirty="0">
              <a:effectLst/>
              <a:latin typeface="Open Sans" panose="020B0606030504020204" pitchFamily="34" charset="0"/>
            </a:endParaRPr>
          </a:p>
          <a:p>
            <a:pPr algn="l">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A</a:t>
            </a:r>
            <a:r>
              <a:rPr lang="en-GB" sz="2000" b="0" i="0" dirty="0">
                <a:effectLst/>
                <a:latin typeface="Times New Roman" panose="02020603050405020304" pitchFamily="18" charset="0"/>
                <a:cs typeface="Times New Roman" panose="02020603050405020304" pitchFamily="18" charset="0"/>
              </a:rPr>
              <a:t> type of role played by an entity that interacts with the subject (e.g., by exchanging signals and data)</a:t>
            </a:r>
          </a:p>
          <a:p>
            <a:pPr algn="l">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external to the subject (i.e., in the sense that an instance of an actor is not a part of the instance of its corresponding subject).</a:t>
            </a:r>
          </a:p>
          <a:p>
            <a:pPr algn="l">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represent roles played by human users, external hardware, or other subjects.</a:t>
            </a:r>
          </a:p>
          <a:p>
            <a:endParaRPr lang="en-IN" dirty="0"/>
          </a:p>
        </p:txBody>
      </p:sp>
      <p:pic>
        <p:nvPicPr>
          <p:cNvPr id="14338" name="Picture 2" descr="Actor">
            <a:extLst>
              <a:ext uri="{FF2B5EF4-FFF2-40B4-BE49-F238E27FC236}">
                <a16:creationId xmlns:a16="http://schemas.microsoft.com/office/drawing/2014/main" id="{7D7DB7EF-9CD6-4223-B238-46BC2C2D9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74" y="4524375"/>
            <a:ext cx="914401"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903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304800" y="1524000"/>
            <a:ext cx="8001000" cy="15388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Lifeline</a:t>
            </a:r>
            <a:endParaRPr kumimoji="0" lang="en-IN" sz="1800" b="1" i="0" u="none" strike="noStrike" kern="1200" cap="none" spc="0" normalizeH="0" baseline="0" noProof="0" dirty="0">
              <a:ln>
                <a:noFill/>
              </a:ln>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 lifeline represents an individual participant in the Interaction.</a:t>
            </a:r>
          </a:p>
          <a:p>
            <a:pPr marL="0" marR="0" lvl="0" indent="0" algn="l" defTabSz="914400" rtl="0" eaLnBrk="0" fontAlgn="base" latinLnBrk="0" hangingPunct="0">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6386" name="Picture 2" descr="Lifeline">
            <a:extLst>
              <a:ext uri="{FF2B5EF4-FFF2-40B4-BE49-F238E27FC236}">
                <a16:creationId xmlns:a16="http://schemas.microsoft.com/office/drawing/2014/main" id="{6FEE9E2C-D98E-4ED3-802D-525F06440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3624109"/>
            <a:ext cx="666750" cy="193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532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304800" y="152400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Activations</a:t>
            </a:r>
            <a:endParaRPr kumimoji="0" lang="en-IN" sz="1800" b="1" i="0" u="none" strike="noStrike" kern="1200" cap="none" spc="0" normalizeH="0" baseline="0" noProof="0" dirty="0">
              <a:ln>
                <a:noFill/>
              </a:ln>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 thin rectangle on a lifeline) represents the period during which an element is performing an operation.</a:t>
            </a:r>
          </a:p>
          <a:p>
            <a:pPr algn="l"/>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The top and the bottom of the of the rectangle are aligned with the initiation and the completion time respectively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7410" name="Picture 2" descr="Activation">
            <a:extLst>
              <a:ext uri="{FF2B5EF4-FFF2-40B4-BE49-F238E27FC236}">
                <a16:creationId xmlns:a16="http://schemas.microsoft.com/office/drawing/2014/main" id="{C5CE4AC9-E61E-4C5E-A222-563A1EA72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4362450"/>
            <a:ext cx="8572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001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304800" y="152400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Call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 message defines a particular communication between Lifelines of an Interaction.</a:t>
            </a:r>
          </a:p>
          <a:p>
            <a:pPr algn="l">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Call message is a kind of message that represents an invocation of operation of target lifeline.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8434" name="Picture 2" descr="Call Message">
            <a:extLst>
              <a:ext uri="{FF2B5EF4-FFF2-40B4-BE49-F238E27FC236}">
                <a16:creationId xmlns:a16="http://schemas.microsoft.com/office/drawing/2014/main" id="{BB980403-3CB1-4947-9558-4C4E7ED19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8" y="4467225"/>
            <a:ext cx="3986212"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071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8F10-E472-4C67-B8C4-32E5B9D305CA}"/>
              </a:ext>
            </a:extLst>
          </p:cNvPr>
          <p:cNvSpPr>
            <a:spLocks noGrp="1"/>
          </p:cNvSpPr>
          <p:nvPr>
            <p:ph type="title"/>
          </p:nvPr>
        </p:nvSpPr>
        <p:spPr/>
        <p:txBody>
          <a:bodyPr/>
          <a:lstStyle/>
          <a:p>
            <a:r>
              <a:rPr lang="en-IN" b="1" i="0" dirty="0">
                <a:effectLst/>
                <a:latin typeface="Open Sans" panose="020B0606030504020204" pitchFamily="34" charset="0"/>
              </a:rPr>
              <a:t>Call Message</a:t>
            </a:r>
            <a:br>
              <a:rPr lang="en-IN" b="1" i="0" dirty="0">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541A3ED9-29C3-4F9D-95DC-A901576121AE}"/>
              </a:ext>
            </a:extLst>
          </p:cNvPr>
          <p:cNvSpPr>
            <a:spLocks noGrp="1"/>
          </p:cNvSpPr>
          <p:nvPr>
            <p:ph type="sldNum" sz="quarter" idx="10"/>
          </p:nvPr>
        </p:nvSpPr>
        <p:spPr/>
        <p:txBody>
          <a:bodyPr/>
          <a:lstStyle/>
          <a:p>
            <a:pPr>
              <a:defRPr/>
            </a:pPr>
            <a:fld id="{7C25196A-ECF6-4A56-914D-3A9D05A48131}" type="slidenum">
              <a:rPr lang="en-US" altLang="en-US" smtClean="0"/>
              <a:pPr>
                <a:defRPr/>
              </a:pPr>
              <a:t>104</a:t>
            </a:fld>
            <a:endParaRPr lang="en-US" altLang="en-US"/>
          </a:p>
        </p:txBody>
      </p:sp>
      <p:pic>
        <p:nvPicPr>
          <p:cNvPr id="5" name="Picture 4">
            <a:extLst>
              <a:ext uri="{FF2B5EF4-FFF2-40B4-BE49-F238E27FC236}">
                <a16:creationId xmlns:a16="http://schemas.microsoft.com/office/drawing/2014/main" id="{DDD89B36-66C3-4822-9DFD-8875D0C39F5D}"/>
              </a:ext>
            </a:extLst>
          </p:cNvPr>
          <p:cNvPicPr>
            <a:picLocks noChangeAspect="1"/>
          </p:cNvPicPr>
          <p:nvPr/>
        </p:nvPicPr>
        <p:blipFill>
          <a:blip r:embed="rId2"/>
          <a:stretch>
            <a:fillRect/>
          </a:stretch>
        </p:blipFill>
        <p:spPr>
          <a:xfrm>
            <a:off x="469490" y="1676400"/>
            <a:ext cx="8229600" cy="4191000"/>
          </a:xfrm>
          <a:prstGeom prst="rect">
            <a:avLst/>
          </a:prstGeom>
        </p:spPr>
      </p:pic>
    </p:spTree>
    <p:extLst>
      <p:ext uri="{BB962C8B-B14F-4D97-AF65-F5344CB8AC3E}">
        <p14:creationId xmlns:p14="http://schemas.microsoft.com/office/powerpoint/2010/main" val="1448344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0148-AEEA-4602-9BD4-A8D1EF1F35DF}"/>
              </a:ext>
            </a:extLst>
          </p:cNvPr>
          <p:cNvSpPr>
            <a:spLocks noGrp="1"/>
          </p:cNvSpPr>
          <p:nvPr>
            <p:ph type="title"/>
          </p:nvPr>
        </p:nvSpPr>
        <p:spPr/>
        <p:txBody>
          <a:bodyPr/>
          <a:lstStyle/>
          <a:p>
            <a:r>
              <a:rPr lang="en-IN" b="1" i="0" dirty="0">
                <a:effectLst/>
                <a:latin typeface="Open Sans" panose="020B0606030504020204" pitchFamily="34" charset="0"/>
              </a:rPr>
              <a:t>Call Message</a:t>
            </a:r>
            <a:endParaRPr lang="en-IN" dirty="0"/>
          </a:p>
        </p:txBody>
      </p:sp>
      <p:sp>
        <p:nvSpPr>
          <p:cNvPr id="3" name="Slide Number Placeholder 2">
            <a:extLst>
              <a:ext uri="{FF2B5EF4-FFF2-40B4-BE49-F238E27FC236}">
                <a16:creationId xmlns:a16="http://schemas.microsoft.com/office/drawing/2014/main" id="{039B8198-28B5-4203-A286-B419BA792899}"/>
              </a:ext>
            </a:extLst>
          </p:cNvPr>
          <p:cNvSpPr>
            <a:spLocks noGrp="1"/>
          </p:cNvSpPr>
          <p:nvPr>
            <p:ph type="sldNum" sz="quarter" idx="10"/>
          </p:nvPr>
        </p:nvSpPr>
        <p:spPr/>
        <p:txBody>
          <a:bodyPr/>
          <a:lstStyle/>
          <a:p>
            <a:pPr>
              <a:defRPr/>
            </a:pPr>
            <a:fld id="{7C25196A-ECF6-4A56-914D-3A9D05A48131}" type="slidenum">
              <a:rPr lang="en-US" altLang="en-US" smtClean="0"/>
              <a:pPr>
                <a:defRPr/>
              </a:pPr>
              <a:t>105</a:t>
            </a:fld>
            <a:endParaRPr lang="en-US" altLang="en-US"/>
          </a:p>
        </p:txBody>
      </p:sp>
      <p:pic>
        <p:nvPicPr>
          <p:cNvPr id="5" name="Picture 4">
            <a:extLst>
              <a:ext uri="{FF2B5EF4-FFF2-40B4-BE49-F238E27FC236}">
                <a16:creationId xmlns:a16="http://schemas.microsoft.com/office/drawing/2014/main" id="{BC3C3DAD-6278-48D3-9693-9E53C83E492D}"/>
              </a:ext>
            </a:extLst>
          </p:cNvPr>
          <p:cNvPicPr>
            <a:picLocks noChangeAspect="1"/>
          </p:cNvPicPr>
          <p:nvPr/>
        </p:nvPicPr>
        <p:blipFill>
          <a:blip r:embed="rId2"/>
          <a:stretch>
            <a:fillRect/>
          </a:stretch>
        </p:blipFill>
        <p:spPr>
          <a:xfrm>
            <a:off x="304800" y="1609724"/>
            <a:ext cx="8229600" cy="4791075"/>
          </a:xfrm>
          <a:prstGeom prst="rect">
            <a:avLst/>
          </a:prstGeom>
        </p:spPr>
      </p:pic>
    </p:spTree>
    <p:extLst>
      <p:ext uri="{BB962C8B-B14F-4D97-AF65-F5344CB8AC3E}">
        <p14:creationId xmlns:p14="http://schemas.microsoft.com/office/powerpoint/2010/main" val="27713135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304800" y="152400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Return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Open Sans" panose="020B0606030504020204" pitchFamily="34" charset="0"/>
              </a:rPr>
              <a:t>A message defines a particular communication between Lifelines of an Interaction.</a:t>
            </a:r>
          </a:p>
          <a:p>
            <a:pPr algn="l">
              <a:buFont typeface="Arial" panose="020B0604020202020204" pitchFamily="34" charset="0"/>
              <a:buChar char="•"/>
            </a:pPr>
            <a:endParaRPr lang="en-GB" sz="2000" b="0" i="0" dirty="0">
              <a:effectLst/>
              <a:latin typeface="Open Sans" panose="020B0606030504020204" pitchFamily="34" charset="0"/>
            </a:endParaRPr>
          </a:p>
          <a:p>
            <a:pPr algn="l">
              <a:buFont typeface="Arial" panose="020B0604020202020204" pitchFamily="34" charset="0"/>
              <a:buChar char="•"/>
            </a:pPr>
            <a:r>
              <a:rPr lang="en-GB" sz="2000" b="0" i="0" dirty="0">
                <a:effectLst/>
                <a:latin typeface="Open Sans" panose="020B0606030504020204" pitchFamily="34" charset="0"/>
              </a:rPr>
              <a:t>Return message is a kind of message that represents the pass of information back to the caller of a corresponded former message.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9458" name="Picture 2" descr="Return Message">
            <a:extLst>
              <a:ext uri="{FF2B5EF4-FFF2-40B4-BE49-F238E27FC236}">
                <a16:creationId xmlns:a16="http://schemas.microsoft.com/office/drawing/2014/main" id="{4EDCEAC4-F966-41A9-AEAC-92ED9F32C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570771"/>
            <a:ext cx="32766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9073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8F10-E472-4C67-B8C4-32E5B9D305CA}"/>
              </a:ext>
            </a:extLst>
          </p:cNvPr>
          <p:cNvSpPr>
            <a:spLocks noGrp="1"/>
          </p:cNvSpPr>
          <p:nvPr>
            <p:ph type="title"/>
          </p:nvPr>
        </p:nvSpPr>
        <p:spPr/>
        <p:txBody>
          <a:bodyPr/>
          <a:lstStyle/>
          <a:p>
            <a:r>
              <a:rPr lang="en-IN" b="1" i="0" dirty="0">
                <a:effectLst/>
                <a:latin typeface="Open Sans" panose="020B0606030504020204" pitchFamily="34" charset="0"/>
              </a:rPr>
              <a:t>Call Message</a:t>
            </a:r>
            <a:br>
              <a:rPr lang="en-IN" b="1" i="0" dirty="0">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541A3ED9-29C3-4F9D-95DC-A901576121AE}"/>
              </a:ext>
            </a:extLst>
          </p:cNvPr>
          <p:cNvSpPr>
            <a:spLocks noGrp="1"/>
          </p:cNvSpPr>
          <p:nvPr>
            <p:ph type="sldNum" sz="quarter" idx="10"/>
          </p:nvPr>
        </p:nvSpPr>
        <p:spPr/>
        <p:txBody>
          <a:bodyPr/>
          <a:lstStyle/>
          <a:p>
            <a:pPr>
              <a:defRPr/>
            </a:pPr>
            <a:fld id="{7C25196A-ECF6-4A56-914D-3A9D05A48131}" type="slidenum">
              <a:rPr lang="en-US" altLang="en-US" smtClean="0"/>
              <a:pPr>
                <a:defRPr/>
              </a:pPr>
              <a:t>107</a:t>
            </a:fld>
            <a:endParaRPr lang="en-US" altLang="en-US"/>
          </a:p>
        </p:txBody>
      </p:sp>
      <p:pic>
        <p:nvPicPr>
          <p:cNvPr id="6" name="Picture 5">
            <a:extLst>
              <a:ext uri="{FF2B5EF4-FFF2-40B4-BE49-F238E27FC236}">
                <a16:creationId xmlns:a16="http://schemas.microsoft.com/office/drawing/2014/main" id="{3FB999D5-C888-441A-8531-16AC919EA553}"/>
              </a:ext>
            </a:extLst>
          </p:cNvPr>
          <p:cNvPicPr>
            <a:picLocks noChangeAspect="1"/>
          </p:cNvPicPr>
          <p:nvPr/>
        </p:nvPicPr>
        <p:blipFill>
          <a:blip r:embed="rId2"/>
          <a:stretch>
            <a:fillRect/>
          </a:stretch>
        </p:blipFill>
        <p:spPr>
          <a:xfrm>
            <a:off x="838200" y="1600200"/>
            <a:ext cx="7391400" cy="4495800"/>
          </a:xfrm>
          <a:prstGeom prst="rect">
            <a:avLst/>
          </a:prstGeom>
        </p:spPr>
      </p:pic>
    </p:spTree>
    <p:extLst>
      <p:ext uri="{BB962C8B-B14F-4D97-AF65-F5344CB8AC3E}">
        <p14:creationId xmlns:p14="http://schemas.microsoft.com/office/powerpoint/2010/main" val="1669196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A2E09263-0943-4D56-8A7B-AF96307ED2D4}"/>
              </a:ext>
            </a:extLst>
          </p:cNvPr>
          <p:cNvPicPr>
            <a:picLocks noChangeAspect="1"/>
          </p:cNvPicPr>
          <p:nvPr/>
        </p:nvPicPr>
        <p:blipFill>
          <a:blip r:embed="rId2"/>
          <a:stretch>
            <a:fillRect/>
          </a:stretch>
        </p:blipFill>
        <p:spPr>
          <a:xfrm>
            <a:off x="152399" y="1295400"/>
            <a:ext cx="8780463" cy="5105400"/>
          </a:xfrm>
          <a:prstGeom prst="rect">
            <a:avLst/>
          </a:prstGeom>
        </p:spPr>
      </p:pic>
    </p:spTree>
    <p:extLst>
      <p:ext uri="{BB962C8B-B14F-4D97-AF65-F5344CB8AC3E}">
        <p14:creationId xmlns:p14="http://schemas.microsoft.com/office/powerpoint/2010/main" val="1936104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6626" name="Picture 2" descr="Sequence Diagram Tutorial">
            <a:extLst>
              <a:ext uri="{FF2B5EF4-FFF2-40B4-BE49-F238E27FC236}">
                <a16:creationId xmlns:a16="http://schemas.microsoft.com/office/drawing/2014/main" id="{DF9BDA18-141E-409B-923C-22139C9BE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417638"/>
            <a:ext cx="7829550" cy="47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1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lIns="81967" tIns="40984" rIns="81967" bIns="40984"/>
          <a:lstStyle/>
          <a:p>
            <a:r>
              <a:rPr lang="en-US"/>
              <a:t>Use Cases</a:t>
            </a:r>
          </a:p>
        </p:txBody>
      </p:sp>
      <p:sp>
        <p:nvSpPr>
          <p:cNvPr id="609283" name="Rectangle 3"/>
          <p:cNvSpPr>
            <a:spLocks noGrp="1" noChangeArrowheads="1"/>
          </p:cNvSpPr>
          <p:nvPr>
            <p:ph type="body" idx="1"/>
          </p:nvPr>
        </p:nvSpPr>
        <p:spPr>
          <a:xfrm>
            <a:off x="989963" y="1417639"/>
            <a:ext cx="7773038" cy="4297496"/>
          </a:xfrm>
        </p:spPr>
        <p:txBody>
          <a:bodyPr lIns="81967" tIns="40984" rIns="81967" bIns="40984"/>
          <a:lstStyle/>
          <a:p>
            <a:r>
              <a:rPr lang="en-US" b="1" dirty="0"/>
              <a:t>Use case diagrams</a:t>
            </a:r>
            <a:r>
              <a:rPr lang="en-US" dirty="0"/>
              <a:t> describe what a system does from the standpoint of an external observer. The emphasis is on </a:t>
            </a:r>
            <a:r>
              <a:rPr lang="en-US" i="1" dirty="0"/>
              <a:t>what</a:t>
            </a:r>
            <a:r>
              <a:rPr lang="en-US" dirty="0"/>
              <a:t> a system does rather than </a:t>
            </a:r>
            <a:r>
              <a:rPr lang="en-US" i="1" dirty="0"/>
              <a:t>how.</a:t>
            </a:r>
          </a:p>
          <a:p>
            <a:endParaRPr lang="en-US" dirty="0"/>
          </a:p>
          <a:p>
            <a:r>
              <a:rPr lang="en-US" dirty="0"/>
              <a:t>Use case diagrams are closely connected to scenarios. A </a:t>
            </a:r>
            <a:r>
              <a:rPr lang="en-US" b="1" dirty="0"/>
              <a:t>scenario</a:t>
            </a:r>
            <a:r>
              <a:rPr lang="en-US" dirty="0"/>
              <a:t> is an example of what happens when someone interacts with the system.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24622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Self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 message defines a particular communication between Lifelines of an Interaction.</a:t>
            </a:r>
          </a:p>
          <a:p>
            <a:pPr algn="l">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Self message is a kind of message that represents the invocation of message of the same lifeline.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0482" name="Picture 2" descr="Self-Message">
            <a:extLst>
              <a:ext uri="{FF2B5EF4-FFF2-40B4-BE49-F238E27FC236}">
                <a16:creationId xmlns:a16="http://schemas.microsoft.com/office/drawing/2014/main" id="{B891F8CE-F2BB-456E-A982-6795C7393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4419600"/>
            <a:ext cx="28194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67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Self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IN" b="1" dirty="0">
              <a:latin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N" b="1" i="0" dirty="0">
              <a:effectLst/>
              <a:latin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CE5EF195-6085-4986-BE22-C693AEB7A288}"/>
              </a:ext>
            </a:extLst>
          </p:cNvPr>
          <p:cNvPicPr>
            <a:picLocks noChangeAspect="1"/>
          </p:cNvPicPr>
          <p:nvPr/>
        </p:nvPicPr>
        <p:blipFill>
          <a:blip r:embed="rId2"/>
          <a:stretch>
            <a:fillRect/>
          </a:stretch>
        </p:blipFill>
        <p:spPr>
          <a:xfrm>
            <a:off x="457200" y="2586934"/>
            <a:ext cx="8001000" cy="3280466"/>
          </a:xfrm>
          <a:prstGeom prst="rect">
            <a:avLst/>
          </a:prstGeom>
        </p:spPr>
      </p:pic>
    </p:spTree>
    <p:extLst>
      <p:ext uri="{BB962C8B-B14F-4D97-AF65-F5344CB8AC3E}">
        <p14:creationId xmlns:p14="http://schemas.microsoft.com/office/powerpoint/2010/main" val="26782371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30777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Recursive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Open Sans" panose="020B0606030504020204" pitchFamily="34" charset="0"/>
              </a:rPr>
              <a:t>A message defines a particular communication between Lifelines of an Interaction.</a:t>
            </a:r>
          </a:p>
          <a:p>
            <a:pPr algn="l">
              <a:buFont typeface="Arial" panose="020B0604020202020204" pitchFamily="34" charset="0"/>
              <a:buChar char="•"/>
            </a:pPr>
            <a:endParaRPr lang="en-GB" sz="2000" b="0" i="0" dirty="0">
              <a:effectLst/>
              <a:latin typeface="Open Sans" panose="020B0606030504020204" pitchFamily="34" charset="0"/>
            </a:endParaRPr>
          </a:p>
          <a:p>
            <a:pPr algn="l">
              <a:buFont typeface="Arial" panose="020B0604020202020204" pitchFamily="34" charset="0"/>
              <a:buChar char="•"/>
            </a:pPr>
            <a:r>
              <a:rPr lang="en-GB" sz="2000" b="0" i="0" dirty="0">
                <a:effectLst/>
                <a:latin typeface="Open Sans" panose="020B0606030504020204" pitchFamily="34" charset="0"/>
              </a:rPr>
              <a:t>Recursive message is a kind of message that represents the invocation of message of the same lifeline. It's target points to an activation on top of the activation where the message was invoked from.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1506" name="Picture 2" descr="Recursive Message">
            <a:extLst>
              <a:ext uri="{FF2B5EF4-FFF2-40B4-BE49-F238E27FC236}">
                <a16:creationId xmlns:a16="http://schemas.microsoft.com/office/drawing/2014/main" id="{FE81F076-2DD3-4212-8EC6-A695895CF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12" y="4686976"/>
            <a:ext cx="2986088"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0141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Recursive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IN" b="1" dirty="0">
              <a:solidFill>
                <a:srgbClr val="000000"/>
              </a:solidFill>
              <a:latin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7652" name="Picture 4" descr="Sequence Diagram">
            <a:extLst>
              <a:ext uri="{FF2B5EF4-FFF2-40B4-BE49-F238E27FC236}">
                <a16:creationId xmlns:a16="http://schemas.microsoft.com/office/drawing/2014/main" id="{D181DDA4-C2C4-4D1D-898F-1FF295EC5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76474"/>
            <a:ext cx="83058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547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24622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Create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000" b="0" i="0" dirty="0">
                <a:effectLst/>
                <a:latin typeface="Open Sans" panose="020B0606030504020204" pitchFamily="34" charset="0"/>
              </a:rPr>
              <a:t>A message defines a particular communication between Lifelines of an Interaction.</a:t>
            </a:r>
          </a:p>
          <a:p>
            <a:pPr algn="l">
              <a:buFont typeface="Arial" panose="020B0604020202020204" pitchFamily="34" charset="0"/>
              <a:buChar char="•"/>
            </a:pPr>
            <a:endParaRPr lang="en-GB" sz="2000" b="0" i="0" dirty="0">
              <a:effectLst/>
              <a:latin typeface="Open Sans" panose="020B0606030504020204" pitchFamily="34" charset="0"/>
            </a:endParaRPr>
          </a:p>
          <a:p>
            <a:pPr algn="l">
              <a:buFont typeface="Arial" panose="020B0604020202020204" pitchFamily="34" charset="0"/>
              <a:buChar char="•"/>
            </a:pPr>
            <a:r>
              <a:rPr lang="en-GB" sz="2000" b="0" i="0" dirty="0">
                <a:effectLst/>
                <a:latin typeface="Open Sans" panose="020B0606030504020204" pitchFamily="34" charset="0"/>
              </a:rPr>
              <a:t>Create message is a kind of message that represents the instantiation of (target) lifeline.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2530" name="Picture 2" descr="Create Message">
            <a:extLst>
              <a:ext uri="{FF2B5EF4-FFF2-40B4-BE49-F238E27FC236}">
                <a16:creationId xmlns:a16="http://schemas.microsoft.com/office/drawing/2014/main" id="{87809AE4-0762-478F-B453-8F043EB74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4410075"/>
            <a:ext cx="4129087"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730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17BD7A5-5AB4-4358-B15F-D83D31A165F4}"/>
              </a:ext>
            </a:extLst>
          </p:cNvPr>
          <p:cNvPicPr>
            <a:picLocks noChangeAspect="1"/>
          </p:cNvPicPr>
          <p:nvPr/>
        </p:nvPicPr>
        <p:blipFill>
          <a:blip r:embed="rId2"/>
          <a:stretch>
            <a:fillRect/>
          </a:stretch>
        </p:blipFill>
        <p:spPr>
          <a:xfrm>
            <a:off x="457200" y="1417638"/>
            <a:ext cx="8141110" cy="4525962"/>
          </a:xfrm>
          <a:prstGeom prst="rect">
            <a:avLst/>
          </a:prstGeom>
        </p:spPr>
      </p:pic>
    </p:spTree>
    <p:extLst>
      <p:ext uri="{BB962C8B-B14F-4D97-AF65-F5344CB8AC3E}">
        <p14:creationId xmlns:p14="http://schemas.microsoft.com/office/powerpoint/2010/main" val="23049546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Destroy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A message defines a particular communication between Lifelines of an Interaction.</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Destroy message is a kind of message that represents the request of destroying the lifecycle of target lifeline.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3554" name="Picture 2" descr="Destroy Message">
            <a:extLst>
              <a:ext uri="{FF2B5EF4-FFF2-40B4-BE49-F238E27FC236}">
                <a16:creationId xmlns:a16="http://schemas.microsoft.com/office/drawing/2014/main" id="{8B2E82A6-4323-4A09-B2FC-16A59F55B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343400"/>
            <a:ext cx="4114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1760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Duration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A message defines a particular communication between Lifelines of an Interaction.</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Duration message shows the distance between two time instants for a message invocation.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4578" name="Picture 2" descr="Duration Message">
            <a:extLst>
              <a:ext uri="{FF2B5EF4-FFF2-40B4-BE49-F238E27FC236}">
                <a16:creationId xmlns:a16="http://schemas.microsoft.com/office/drawing/2014/main" id="{39434B7A-43C8-49F4-9407-2EEF645B8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687" y="4570771"/>
            <a:ext cx="3719513"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3318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27699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Duration Message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A message defines a particular communication between Lifelines of an Interaction.</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Destroy message is a kind of message that represents the request of destroying the lifecycle of target lifeline.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3554" name="Picture 2" descr="Destroy Message">
            <a:extLst>
              <a:ext uri="{FF2B5EF4-FFF2-40B4-BE49-F238E27FC236}">
                <a16:creationId xmlns:a16="http://schemas.microsoft.com/office/drawing/2014/main" id="{8B2E82A6-4323-4A09-B2FC-16A59F55B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343400"/>
            <a:ext cx="4114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230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609210"/>
            <a:ext cx="8001000"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IN" b="1" i="0" dirty="0">
                <a:effectLst/>
                <a:latin typeface="Open Sans" panose="020B0606030504020204" pitchFamily="34" charset="0"/>
              </a:rPr>
              <a:t>Note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GB" sz="2400" b="0" i="0" dirty="0">
                <a:effectLst/>
                <a:latin typeface="Times New Roman" panose="02020603050405020304" pitchFamily="18" charset="0"/>
                <a:cs typeface="Times New Roman" panose="02020603050405020304" pitchFamily="18" charset="0"/>
              </a:rPr>
              <a:t>A note (comment) gives the ability to attach various remarks to elements. A comment carries no semantic force, but may contain information that is useful to a modeler.</a:t>
            </a:r>
            <a:endParaRPr kumimoji="0" lang="en-IN"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pic>
        <p:nvPicPr>
          <p:cNvPr id="25602" name="Picture 2" descr="Note">
            <a:extLst>
              <a:ext uri="{FF2B5EF4-FFF2-40B4-BE49-F238E27FC236}">
                <a16:creationId xmlns:a16="http://schemas.microsoft.com/office/drawing/2014/main" id="{12C51807-874A-4853-ACBB-7E05B000E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4310668"/>
            <a:ext cx="17526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95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lIns="81967" tIns="40984" rIns="81967" bIns="40984"/>
          <a:lstStyle/>
          <a:p>
            <a:r>
              <a:rPr lang="en-US"/>
              <a:t>Use Cases</a:t>
            </a:r>
          </a:p>
        </p:txBody>
      </p:sp>
      <p:sp>
        <p:nvSpPr>
          <p:cNvPr id="611331" name="Rectangle 3"/>
          <p:cNvSpPr>
            <a:spLocks noGrp="1" noChangeArrowheads="1"/>
          </p:cNvSpPr>
          <p:nvPr>
            <p:ph type="body" idx="1"/>
          </p:nvPr>
        </p:nvSpPr>
        <p:spPr>
          <a:xfrm>
            <a:off x="286946" y="1142999"/>
            <a:ext cx="8476055" cy="4572135"/>
          </a:xfrm>
        </p:spPr>
        <p:txBody>
          <a:bodyPr lIns="81967" tIns="40984" rIns="81967" bIns="40984"/>
          <a:lstStyle/>
          <a:p>
            <a:pPr>
              <a:lnSpc>
                <a:spcPct val="90000"/>
              </a:lnSpc>
            </a:pPr>
            <a:r>
              <a:rPr lang="en-US" sz="2400" dirty="0"/>
              <a:t>Here is a scenario for a medical clinic.</a:t>
            </a:r>
          </a:p>
          <a:p>
            <a:pPr>
              <a:lnSpc>
                <a:spcPct val="90000"/>
              </a:lnSpc>
            </a:pPr>
            <a:endParaRPr lang="en-US" sz="2400" dirty="0"/>
          </a:p>
          <a:p>
            <a:pPr>
              <a:lnSpc>
                <a:spcPct val="90000"/>
              </a:lnSpc>
            </a:pPr>
            <a:r>
              <a:rPr lang="en-US" sz="2400" dirty="0"/>
              <a:t>A </a:t>
            </a:r>
            <a:r>
              <a:rPr lang="en-US" sz="2400" i="1" dirty="0"/>
              <a:t>patient calls the clinic to make an appointment for a yearly checkup. The receptionist finds the nearest empty time slot in the appointment book and schedules the appointment for that time slot. " </a:t>
            </a:r>
          </a:p>
          <a:p>
            <a:pPr>
              <a:lnSpc>
                <a:spcPct val="90000"/>
              </a:lnSpc>
            </a:pPr>
            <a:endParaRPr lang="en-US" sz="2400" i="1" dirty="0"/>
          </a:p>
          <a:p>
            <a:pPr>
              <a:lnSpc>
                <a:spcPct val="90000"/>
              </a:lnSpc>
            </a:pPr>
            <a:endParaRPr lang="en-US" sz="2400" i="1" dirty="0"/>
          </a:p>
          <a:p>
            <a:pPr>
              <a:lnSpc>
                <a:spcPct val="90000"/>
              </a:lnSpc>
            </a:pPr>
            <a:r>
              <a:rPr lang="en-US" sz="2400" dirty="0"/>
              <a:t>We want to write a use case for this scenario.</a:t>
            </a:r>
          </a:p>
          <a:p>
            <a:pPr>
              <a:lnSpc>
                <a:spcPct val="90000"/>
              </a:lnSpc>
            </a:pPr>
            <a:r>
              <a:rPr lang="en-US" sz="2400" dirty="0"/>
              <a:t>Remember:  A </a:t>
            </a:r>
            <a:r>
              <a:rPr lang="en-US" sz="2400" b="1" dirty="0"/>
              <a:t>use case</a:t>
            </a:r>
            <a:r>
              <a:rPr lang="en-US" sz="2400" dirty="0"/>
              <a:t> is a summary of scenarios for a single task or goal. </a:t>
            </a:r>
          </a:p>
          <a:p>
            <a:pPr>
              <a:lnSpc>
                <a:spcPct val="90000"/>
              </a:lnSpc>
            </a:pPr>
            <a:endParaRPr lang="en-US" i="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Fragments</a:t>
            </a:r>
            <a:br>
              <a:rPr lang="en-IN" sz="1100" b="0" i="0" dirty="0">
                <a:solidFill>
                  <a:srgbClr val="333333"/>
                </a:solidFill>
                <a:effectLst/>
                <a:latin typeface="Open Sans" panose="020B0606030504020204" pitchFamily="34" charset="0"/>
              </a:rPr>
            </a:b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219200"/>
            <a:ext cx="8001000" cy="5447645"/>
          </a:xfrm>
          <a:prstGeom prst="rect">
            <a:avLst/>
          </a:prstGeom>
          <a:noFill/>
        </p:spPr>
        <p:txBody>
          <a:bodyPr wrap="square" rtlCol="0">
            <a:spAutoFit/>
          </a:bodyPr>
          <a:lstStyle/>
          <a:p>
            <a:pPr>
              <a:defRPr/>
            </a:pPr>
            <a:r>
              <a:rPr lang="en-IN" b="0" i="0" dirty="0">
                <a:solidFill>
                  <a:srgbClr val="333333"/>
                </a:solidFill>
                <a:effectLst/>
                <a:latin typeface="Open Sans" panose="020B0606030504020204" pitchFamily="34" charset="0"/>
              </a:rPr>
              <a:t>Sequence Fragments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effectLst/>
              <a:uLnTx/>
              <a:uFillTx/>
              <a:latin typeface="Open Sans" panose="020B0606030504020204" pitchFamily="34" charset="0"/>
              <a:ea typeface="+mn-ea"/>
              <a:cs typeface="Arial" panose="020B0604020202020204" pitchFamily="34" charset="0"/>
            </a:endParaRPr>
          </a:p>
          <a:p>
            <a:pPr algn="l">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UML 2.0</a:t>
            </a:r>
            <a:r>
              <a:rPr lang="en-GB" sz="2400" b="0" i="0" dirty="0">
                <a:effectLst/>
                <a:latin typeface="Times New Roman" panose="02020603050405020304" pitchFamily="18" charset="0"/>
                <a:cs typeface="Times New Roman" panose="02020603050405020304" pitchFamily="18" charset="0"/>
              </a:rPr>
              <a:t> introduces sequence (or interaction) fragments. Sequence fragments make it easier to create and maintain accurate sequence diagrams</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A sequence fragment is represented as a box, called a combined fragment, which encloses a portion of the interactions within a sequence diagram</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The fragment operator (in the top left cornet) indicates the type of fragment</a:t>
            </a:r>
          </a:p>
          <a:p>
            <a:pPr algn="l">
              <a:buFont typeface="Arial" panose="020B0604020202020204" pitchFamily="34" charset="0"/>
              <a:buChar char="•"/>
            </a:pPr>
            <a:endParaRPr lang="en-GB"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Fragment types: ref, assert, loop, break, alt, opt, neg</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2400" b="0" i="0" dirty="0">
                <a:effectLst/>
                <a:latin typeface="Times New Roman" panose="02020603050405020304" pitchFamily="18" charset="0"/>
                <a:cs typeface="Times New Roman" panose="02020603050405020304" pitchFamily="18" charset="0"/>
              </a:rPr>
              <a:t>.</a:t>
            </a:r>
            <a:endParaRPr kumimoji="0" lang="en-IN"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4183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EC95-C575-4CAF-98E3-49FF69758D5F}"/>
              </a:ext>
            </a:extLst>
          </p:cNvPr>
          <p:cNvSpPr>
            <a:spLocks noGrp="1"/>
          </p:cNvSpPr>
          <p:nvPr>
            <p:ph type="title"/>
          </p:nvPr>
        </p:nvSpPr>
        <p:spPr/>
        <p:txBody>
          <a:bodyPr/>
          <a:lstStyle/>
          <a:p>
            <a:r>
              <a:rPr lang="en-IN" sz="2800" b="1" i="0" dirty="0">
                <a:solidFill>
                  <a:srgbClr val="333333"/>
                </a:solidFill>
                <a:effectLst/>
                <a:latin typeface="Times New Roman" panose="02020603050405020304" pitchFamily="18" charset="0"/>
                <a:cs typeface="Times New Roman" panose="02020603050405020304" pitchFamily="18" charset="0"/>
              </a:rPr>
              <a:t>Sequence Fragments</a:t>
            </a:r>
            <a:br>
              <a:rPr lang="en-IN" sz="1100" b="0" i="0" dirty="0">
                <a:solidFill>
                  <a:srgbClr val="333333"/>
                </a:solidFill>
                <a:effectLst/>
                <a:latin typeface="Open Sans" panose="020B0606030504020204" pitchFamily="34" charset="0"/>
              </a:rPr>
            </a:b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45CCC441-9596-4FFE-AE76-A35AE184223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58479EA-E05F-4324-AEE1-904F5E49F337}"/>
              </a:ext>
            </a:extLst>
          </p:cNvPr>
          <p:cNvSpPr txBox="1"/>
          <p:nvPr/>
        </p:nvSpPr>
        <p:spPr>
          <a:xfrm>
            <a:off x="685800" y="1219200"/>
            <a:ext cx="8001000" cy="1015663"/>
          </a:xfrm>
          <a:prstGeom prst="rect">
            <a:avLst/>
          </a:prstGeom>
          <a:noFill/>
        </p:spPr>
        <p:txBody>
          <a:bodyPr wrap="square" rtlCol="0">
            <a:spAutoFit/>
          </a:bodyPr>
          <a:lstStyle/>
          <a:p>
            <a:pPr>
              <a:defRPr/>
            </a:pPr>
            <a:r>
              <a:rPr lang="en-IN" b="0" i="0" dirty="0">
                <a:solidFill>
                  <a:srgbClr val="333333"/>
                </a:solidFill>
                <a:effectLst/>
                <a:latin typeface="Open Sans" panose="020B0606030504020204" pitchFamily="34" charset="0"/>
              </a:rPr>
              <a:t>Sequence Fragments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1" i="0" u="none" strike="noStrike" kern="1200" cap="none" spc="0" normalizeH="0" baseline="0" noProof="0" dirty="0">
              <a:ln>
                <a:noFill/>
              </a:ln>
              <a:effectLst/>
              <a:uLnTx/>
              <a:uFillTx/>
              <a:latin typeface="Open Sans" panose="020B0606030504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42CA0D-32DD-4581-8D9D-20A333150CF0}"/>
              </a:ext>
            </a:extLst>
          </p:cNvPr>
          <p:cNvPicPr>
            <a:picLocks noChangeAspect="1"/>
          </p:cNvPicPr>
          <p:nvPr/>
        </p:nvPicPr>
        <p:blipFill>
          <a:blip r:embed="rId2"/>
          <a:stretch>
            <a:fillRect/>
          </a:stretch>
        </p:blipFill>
        <p:spPr>
          <a:xfrm>
            <a:off x="381001" y="1676400"/>
            <a:ext cx="8305800" cy="5200650"/>
          </a:xfrm>
          <a:prstGeom prst="rect">
            <a:avLst/>
          </a:prstGeom>
        </p:spPr>
      </p:pic>
    </p:spTree>
    <p:extLst>
      <p:ext uri="{BB962C8B-B14F-4D97-AF65-F5344CB8AC3E}">
        <p14:creationId xmlns:p14="http://schemas.microsoft.com/office/powerpoint/2010/main" val="5726189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8815-CF42-462F-956E-EF2D9A00AF99}"/>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Sequence Diagram</a:t>
            </a:r>
          </a:p>
        </p:txBody>
      </p:sp>
      <p:sp>
        <p:nvSpPr>
          <p:cNvPr id="3" name="Slide Number Placeholder 2">
            <a:extLst>
              <a:ext uri="{FF2B5EF4-FFF2-40B4-BE49-F238E27FC236}">
                <a16:creationId xmlns:a16="http://schemas.microsoft.com/office/drawing/2014/main" id="{E8C68D9A-B978-48A6-BA9D-0114CB6BDF86}"/>
              </a:ext>
            </a:extLst>
          </p:cNvPr>
          <p:cNvSpPr>
            <a:spLocks noGrp="1"/>
          </p:cNvSpPr>
          <p:nvPr>
            <p:ph type="sldNum" sz="quarter" idx="10"/>
          </p:nvPr>
        </p:nvSpPr>
        <p:spPr/>
        <p:txBody>
          <a:bodyPr/>
          <a:lstStyle/>
          <a:p>
            <a:pPr>
              <a:defRPr/>
            </a:pPr>
            <a:fld id="{7C25196A-ECF6-4A56-914D-3A9D05A48131}" type="slidenum">
              <a:rPr lang="en-US" altLang="en-US" smtClean="0"/>
              <a:pPr>
                <a:defRPr/>
              </a:pPr>
              <a:t>122</a:t>
            </a:fld>
            <a:endParaRPr lang="en-US" altLang="en-US"/>
          </a:p>
        </p:txBody>
      </p:sp>
      <p:sp>
        <p:nvSpPr>
          <p:cNvPr id="4" name="TextBox 3">
            <a:extLst>
              <a:ext uri="{FF2B5EF4-FFF2-40B4-BE49-F238E27FC236}">
                <a16:creationId xmlns:a16="http://schemas.microsoft.com/office/drawing/2014/main" id="{D0768AD2-8230-496F-B74F-1904FC4EC54A}"/>
              </a:ext>
            </a:extLst>
          </p:cNvPr>
          <p:cNvSpPr txBox="1"/>
          <p:nvPr/>
        </p:nvSpPr>
        <p:spPr>
          <a:xfrm>
            <a:off x="609600" y="1066800"/>
            <a:ext cx="7772400" cy="5539978"/>
          </a:xfrm>
          <a:prstGeom prst="rect">
            <a:avLst/>
          </a:prstGeom>
          <a:noFill/>
        </p:spPr>
        <p:txBody>
          <a:bodyPr wrap="square" rtlCol="0">
            <a:spAutoFit/>
          </a:bodyPr>
          <a:lstStyle/>
          <a:p>
            <a:pPr algn="l" fontAlgn="base"/>
            <a:r>
              <a:rPr lang="en-GB" sz="2400" b="1" i="0" dirty="0">
                <a:effectLst/>
                <a:latin typeface="Times New Roman" panose="02020603050405020304" pitchFamily="18" charset="0"/>
                <a:cs typeface="Times New Roman" panose="02020603050405020304" pitchFamily="18" charset="0"/>
              </a:rPr>
              <a:t>Advantages</a:t>
            </a:r>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is convenient to generate.</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has convenient maintenance.</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portrays the flow of messages between various objects.</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can be used to execute forward engineering and reverse engineering as well.</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can conveniently update according to the changes in a system.</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It scrutinizes various real-time operations.</a:t>
            </a:r>
          </a:p>
          <a:p>
            <a:endParaRPr lang="en-IN" dirty="0"/>
          </a:p>
        </p:txBody>
      </p:sp>
    </p:spTree>
    <p:extLst>
      <p:ext uri="{BB962C8B-B14F-4D97-AF65-F5344CB8AC3E}">
        <p14:creationId xmlns:p14="http://schemas.microsoft.com/office/powerpoint/2010/main" val="1634240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8815-CF42-462F-956E-EF2D9A00AF99}"/>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Sequence Diagram</a:t>
            </a:r>
          </a:p>
        </p:txBody>
      </p:sp>
      <p:sp>
        <p:nvSpPr>
          <p:cNvPr id="3" name="Slide Number Placeholder 2">
            <a:extLst>
              <a:ext uri="{FF2B5EF4-FFF2-40B4-BE49-F238E27FC236}">
                <a16:creationId xmlns:a16="http://schemas.microsoft.com/office/drawing/2014/main" id="{E8C68D9A-B978-48A6-BA9D-0114CB6BDF86}"/>
              </a:ext>
            </a:extLst>
          </p:cNvPr>
          <p:cNvSpPr>
            <a:spLocks noGrp="1"/>
          </p:cNvSpPr>
          <p:nvPr>
            <p:ph type="sldNum" sz="quarter" idx="10"/>
          </p:nvPr>
        </p:nvSpPr>
        <p:spPr/>
        <p:txBody>
          <a:bodyPr/>
          <a:lstStyle/>
          <a:p>
            <a:pPr>
              <a:defRPr/>
            </a:pPr>
            <a:fld id="{7C25196A-ECF6-4A56-914D-3A9D05A48131}" type="slidenum">
              <a:rPr lang="en-US" altLang="en-US" smtClean="0"/>
              <a:pPr>
                <a:defRPr/>
              </a:pPr>
              <a:t>123</a:t>
            </a:fld>
            <a:endParaRPr lang="en-US" altLang="en-US"/>
          </a:p>
        </p:txBody>
      </p:sp>
      <p:sp>
        <p:nvSpPr>
          <p:cNvPr id="4" name="TextBox 3">
            <a:extLst>
              <a:ext uri="{FF2B5EF4-FFF2-40B4-BE49-F238E27FC236}">
                <a16:creationId xmlns:a16="http://schemas.microsoft.com/office/drawing/2014/main" id="{D0768AD2-8230-496F-B74F-1904FC4EC54A}"/>
              </a:ext>
            </a:extLst>
          </p:cNvPr>
          <p:cNvSpPr txBox="1"/>
          <p:nvPr/>
        </p:nvSpPr>
        <p:spPr>
          <a:xfrm>
            <a:off x="609600" y="1066800"/>
            <a:ext cx="7772400" cy="4431983"/>
          </a:xfrm>
          <a:prstGeom prst="rect">
            <a:avLst/>
          </a:prstGeom>
          <a:noFill/>
        </p:spPr>
        <p:txBody>
          <a:bodyPr wrap="square" rtlCol="0">
            <a:spAutoFit/>
          </a:bodyPr>
          <a:lstStyle/>
          <a:p>
            <a:pPr algn="l" fontAlgn="base"/>
            <a:r>
              <a:rPr lang="en-GB" sz="2400" b="1" i="0" dirty="0">
                <a:effectLst/>
                <a:latin typeface="Times New Roman" panose="02020603050405020304" pitchFamily="18" charset="0"/>
                <a:cs typeface="Times New Roman" panose="02020603050405020304" pitchFamily="18" charset="0"/>
              </a:rPr>
              <a:t>Disadvantages</a:t>
            </a:r>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Every sequence requires several notations for their representation, so it can make these diagrams more complicated.</a:t>
            </a:r>
          </a:p>
          <a:p>
            <a:pPr algn="l" fontAlgn="base"/>
            <a:br>
              <a:rPr lang="en-GB" sz="2400" b="0" i="0" dirty="0">
                <a:effectLst/>
                <a:latin typeface="Times New Roman" panose="02020603050405020304" pitchFamily="18" charset="0"/>
                <a:cs typeface="Times New Roman" panose="02020603050405020304" pitchFamily="18" charset="0"/>
              </a:rPr>
            </a:br>
            <a:r>
              <a:rPr lang="en-GB" sz="2400" b="0" i="0" dirty="0">
                <a:effectLst/>
                <a:latin typeface="Times New Roman" panose="02020603050405020304" pitchFamily="18" charset="0"/>
                <a:cs typeface="Times New Roman" panose="02020603050405020304" pitchFamily="18" charset="0"/>
              </a:rPr>
              <a:t>The sequence type can be elected through the message type.</a:t>
            </a: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The sequence diagram may get convoluted if there are so many lifelines present in the system.</a:t>
            </a:r>
          </a:p>
          <a:p>
            <a:pPr algn="l" fontAlgn="base"/>
            <a:endParaRPr lang="en-GB" sz="24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When the sequence of the message flow modifies, then it may be possible to generate an incorrect outcome.</a:t>
            </a:r>
          </a:p>
          <a:p>
            <a:endParaRPr lang="en-IN" dirty="0"/>
          </a:p>
        </p:txBody>
      </p:sp>
    </p:spTree>
    <p:extLst>
      <p:ext uri="{BB962C8B-B14F-4D97-AF65-F5344CB8AC3E}">
        <p14:creationId xmlns:p14="http://schemas.microsoft.com/office/powerpoint/2010/main" val="40716563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124</a:t>
            </a:fld>
            <a:endParaRPr lang="en-US" altLang="en-US"/>
          </a:p>
        </p:txBody>
      </p:sp>
      <p:sp>
        <p:nvSpPr>
          <p:cNvPr id="4" name="TextBox 3">
            <a:extLst>
              <a:ext uri="{FF2B5EF4-FFF2-40B4-BE49-F238E27FC236}">
                <a16:creationId xmlns:a16="http://schemas.microsoft.com/office/drawing/2014/main" id="{C75ABB89-BF01-4E37-9820-956C86CB0307}"/>
              </a:ext>
            </a:extLst>
          </p:cNvPr>
          <p:cNvSpPr txBox="1"/>
          <p:nvPr/>
        </p:nvSpPr>
        <p:spPr>
          <a:xfrm>
            <a:off x="838200" y="1524000"/>
            <a:ext cx="7315200" cy="4370427"/>
          </a:xfrm>
          <a:prstGeom prst="rect">
            <a:avLst/>
          </a:prstGeom>
          <a:noFill/>
        </p:spPr>
        <p:txBody>
          <a:bodyPr wrap="square" rtlCol="0">
            <a:spAutoFit/>
          </a:bodyPr>
          <a:lstStyle/>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 state diagram consists of states, transitions, events, and activities. You use state diagrams to illustrate the dynamic view of a system. They are especially important in </a:t>
            </a:r>
            <a:r>
              <a:rPr lang="en-GB" sz="2000" b="0" i="0" dirty="0" err="1">
                <a:effectLst/>
                <a:latin typeface="Times New Roman" panose="02020603050405020304" pitchFamily="18" charset="0"/>
                <a:cs typeface="Times New Roman" panose="02020603050405020304" pitchFamily="18" charset="0"/>
              </a:rPr>
              <a:t>modeling</a:t>
            </a:r>
            <a:r>
              <a:rPr lang="en-GB" sz="2000" b="0" i="0" dirty="0">
                <a:effectLst/>
                <a:latin typeface="Times New Roman" panose="02020603050405020304" pitchFamily="18" charset="0"/>
                <a:cs typeface="Times New Roman" panose="02020603050405020304" pitchFamily="18" charset="0"/>
              </a:rPr>
              <a:t> the </a:t>
            </a:r>
            <a:r>
              <a:rPr lang="en-GB" sz="2000" b="0" i="0" dirty="0" err="1">
                <a:effectLst/>
                <a:latin typeface="Times New Roman" panose="02020603050405020304" pitchFamily="18" charset="0"/>
                <a:cs typeface="Times New Roman" panose="02020603050405020304" pitchFamily="18" charset="0"/>
              </a:rPr>
              <a:t>behavior</a:t>
            </a:r>
            <a:r>
              <a:rPr lang="en-GB" sz="2000" b="0" i="0" dirty="0">
                <a:effectLst/>
                <a:latin typeface="Times New Roman" panose="02020603050405020304" pitchFamily="18" charset="0"/>
                <a:cs typeface="Times New Roman" panose="02020603050405020304" pitchFamily="18" charset="0"/>
              </a:rPr>
              <a:t> of an interface, class, or collaboration. </a:t>
            </a:r>
          </a:p>
          <a:p>
            <a:pPr marL="342900" indent="-342900" algn="just">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State diagrams emphasize the event-ordered </a:t>
            </a:r>
            <a:r>
              <a:rPr lang="en-GB" sz="2000" b="0" i="0" dirty="0" err="1">
                <a:effectLst/>
                <a:latin typeface="Times New Roman" panose="02020603050405020304" pitchFamily="18" charset="0"/>
                <a:cs typeface="Times New Roman" panose="02020603050405020304" pitchFamily="18" charset="0"/>
              </a:rPr>
              <a:t>behavior</a:t>
            </a:r>
            <a:r>
              <a:rPr lang="en-GB" sz="2000" b="0" i="0" dirty="0">
                <a:effectLst/>
                <a:latin typeface="Times New Roman" panose="02020603050405020304" pitchFamily="18" charset="0"/>
                <a:cs typeface="Times New Roman" panose="02020603050405020304" pitchFamily="18" charset="0"/>
              </a:rPr>
              <a:t> of an object, which is especially useful in </a:t>
            </a:r>
            <a:r>
              <a:rPr lang="en-GB" sz="2000" b="0" i="0" dirty="0" err="1">
                <a:effectLst/>
                <a:latin typeface="Times New Roman" panose="02020603050405020304" pitchFamily="18" charset="0"/>
                <a:cs typeface="Times New Roman" panose="02020603050405020304" pitchFamily="18" charset="0"/>
              </a:rPr>
              <a:t>modeling</a:t>
            </a:r>
            <a:r>
              <a:rPr lang="en-GB" sz="2000" b="0" i="0" dirty="0">
                <a:effectLst/>
                <a:latin typeface="Times New Roman" panose="02020603050405020304" pitchFamily="18" charset="0"/>
                <a:cs typeface="Times New Roman" panose="02020603050405020304" pitchFamily="18" charset="0"/>
              </a:rPr>
              <a:t> reactive systems.</a:t>
            </a:r>
          </a:p>
          <a:p>
            <a:pPr marL="342900" indent="-342900" algn="just">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You use state machines to model the </a:t>
            </a:r>
            <a:r>
              <a:rPr lang="en-GB" sz="2000" b="0" i="0" dirty="0" err="1">
                <a:effectLst/>
                <a:latin typeface="Times New Roman" panose="02020603050405020304" pitchFamily="18" charset="0"/>
                <a:cs typeface="Times New Roman" panose="02020603050405020304" pitchFamily="18" charset="0"/>
              </a:rPr>
              <a:t>behavior</a:t>
            </a:r>
            <a:r>
              <a:rPr lang="en-GB" sz="2000" b="0" i="0" dirty="0">
                <a:effectLst/>
                <a:latin typeface="Times New Roman" panose="02020603050405020304" pitchFamily="18" charset="0"/>
                <a:cs typeface="Times New Roman" panose="02020603050405020304" pitchFamily="18" charset="0"/>
              </a:rPr>
              <a:t> of any </a:t>
            </a:r>
            <a:r>
              <a:rPr lang="en-GB" sz="2000" b="0" i="0" dirty="0" err="1">
                <a:effectLst/>
                <a:latin typeface="Times New Roman" panose="02020603050405020304" pitchFamily="18" charset="0"/>
                <a:cs typeface="Times New Roman" panose="02020603050405020304" pitchFamily="18" charset="0"/>
              </a:rPr>
              <a:t>modeling</a:t>
            </a:r>
            <a:r>
              <a:rPr lang="en-GB" sz="2000" b="0" i="0" dirty="0">
                <a:effectLst/>
                <a:latin typeface="Times New Roman" panose="02020603050405020304" pitchFamily="18" charset="0"/>
                <a:cs typeface="Times New Roman" panose="02020603050405020304" pitchFamily="18" charset="0"/>
              </a:rPr>
              <a:t> element, although, most commonly, that will be a class, a use case, or an entire system which focuses on the event-ordered </a:t>
            </a:r>
            <a:r>
              <a:rPr lang="en-GB" sz="2000" b="0" i="0" dirty="0" err="1">
                <a:effectLst/>
                <a:latin typeface="Times New Roman" panose="02020603050405020304" pitchFamily="18" charset="0"/>
                <a:cs typeface="Times New Roman" panose="02020603050405020304" pitchFamily="18" charset="0"/>
              </a:rPr>
              <a:t>behavior</a:t>
            </a:r>
            <a:r>
              <a:rPr lang="en-GB" sz="2000" b="0" i="0" dirty="0">
                <a:effectLst/>
                <a:latin typeface="Times New Roman" panose="02020603050405020304" pitchFamily="18" charset="0"/>
                <a:cs typeface="Times New Roman" panose="02020603050405020304" pitchFamily="18" charset="0"/>
              </a:rPr>
              <a:t> of an object, which is especially useful in </a:t>
            </a:r>
            <a:r>
              <a:rPr lang="en-GB" sz="2000" b="0" i="0" dirty="0" err="1">
                <a:effectLst/>
                <a:latin typeface="Times New Roman" panose="02020603050405020304" pitchFamily="18" charset="0"/>
                <a:cs typeface="Times New Roman" panose="02020603050405020304" pitchFamily="18" charset="0"/>
              </a:rPr>
              <a:t>modeling</a:t>
            </a:r>
            <a:r>
              <a:rPr lang="en-GB" sz="2000" b="0" i="0" dirty="0">
                <a:effectLst/>
                <a:latin typeface="Times New Roman" panose="02020603050405020304" pitchFamily="18" charset="0"/>
                <a:cs typeface="Times New Roman" panose="02020603050405020304" pitchFamily="18" charset="0"/>
              </a:rPr>
              <a:t> reactive systems.</a:t>
            </a:r>
          </a:p>
          <a:p>
            <a:endParaRPr lang="en-IN" dirty="0"/>
          </a:p>
        </p:txBody>
      </p:sp>
    </p:spTree>
    <p:extLst>
      <p:ext uri="{BB962C8B-B14F-4D97-AF65-F5344CB8AC3E}">
        <p14:creationId xmlns:p14="http://schemas.microsoft.com/office/powerpoint/2010/main" val="18044152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125</a:t>
            </a:fld>
            <a:endParaRPr lang="en-US" altLang="en-US"/>
          </a:p>
        </p:txBody>
      </p:sp>
      <p:sp>
        <p:nvSpPr>
          <p:cNvPr id="5" name="TextBox 4">
            <a:extLst>
              <a:ext uri="{FF2B5EF4-FFF2-40B4-BE49-F238E27FC236}">
                <a16:creationId xmlns:a16="http://schemas.microsoft.com/office/drawing/2014/main" id="{573772C6-5827-4024-A91C-482926522051}"/>
              </a:ext>
            </a:extLst>
          </p:cNvPr>
          <p:cNvSpPr txBox="1"/>
          <p:nvPr/>
        </p:nvSpPr>
        <p:spPr>
          <a:xfrm>
            <a:off x="762000" y="1417638"/>
            <a:ext cx="8001000" cy="3416320"/>
          </a:xfrm>
          <a:prstGeom prst="rect">
            <a:avLst/>
          </a:prstGeom>
          <a:noFill/>
        </p:spPr>
        <p:txBody>
          <a:bodyPr wrap="square" rtlCol="0">
            <a:spAutoFit/>
          </a:bodyPr>
          <a:lstStyle/>
          <a:p>
            <a:r>
              <a:rPr lang="en-GB" b="1" i="0" dirty="0">
                <a:effectLst/>
                <a:latin typeface="Open Sans" panose="020B0606030504020204" pitchFamily="34" charset="0"/>
              </a:rPr>
              <a:t>Key Concepts of a State Machine</a:t>
            </a:r>
          </a:p>
          <a:p>
            <a:endParaRPr lang="en-GB" b="1" i="0" dirty="0">
              <a:effectLst/>
              <a:latin typeface="Open Sans" panose="020B0606030504020204" pitchFamily="34" charset="0"/>
            </a:endParaRPr>
          </a:p>
          <a:p>
            <a:r>
              <a:rPr lang="en-GB" b="0" i="0" dirty="0">
                <a:effectLst/>
                <a:latin typeface="Open Sans" panose="020B0606030504020204" pitchFamily="34" charset="0"/>
              </a:rPr>
              <a:t>A </a:t>
            </a:r>
            <a:r>
              <a:rPr lang="en-GB" b="1" i="0" dirty="0">
                <a:effectLst/>
                <a:latin typeface="Open Sans" panose="020B0606030504020204" pitchFamily="34" charset="0"/>
              </a:rPr>
              <a:t>state machine</a:t>
            </a:r>
            <a:r>
              <a:rPr lang="en-GB" b="0" i="0" dirty="0">
                <a:effectLst/>
                <a:latin typeface="Open Sans" panose="020B0606030504020204" pitchFamily="34" charset="0"/>
              </a:rPr>
              <a:t> is a </a:t>
            </a:r>
            <a:r>
              <a:rPr lang="en-GB" b="0" i="0" dirty="0" err="1">
                <a:effectLst/>
                <a:latin typeface="Open Sans" panose="020B0606030504020204" pitchFamily="34" charset="0"/>
              </a:rPr>
              <a:t>behavior</a:t>
            </a:r>
            <a:r>
              <a:rPr lang="en-GB" b="0" i="0" dirty="0">
                <a:effectLst/>
                <a:latin typeface="Open Sans" panose="020B0606030504020204" pitchFamily="34" charset="0"/>
              </a:rPr>
              <a:t> that specifies the sequences of states an object goes through during its lifetime in response to events, together with its responses to those events.</a:t>
            </a:r>
            <a:endParaRPr lang="en-GB" b="1" i="0" dirty="0">
              <a:effectLst/>
              <a:latin typeface="Open Sans" panose="020B0606030504020204" pitchFamily="34" charset="0"/>
            </a:endParaRPr>
          </a:p>
          <a:p>
            <a:endParaRPr lang="en-IN" dirty="0"/>
          </a:p>
          <a:p>
            <a:r>
              <a:rPr lang="en-GB" b="0" i="0" dirty="0">
                <a:effectLst/>
                <a:latin typeface="Open Sans" panose="020B0606030504020204" pitchFamily="34" charset="0"/>
              </a:rPr>
              <a:t>A </a:t>
            </a:r>
            <a:r>
              <a:rPr lang="en-GB" b="1" i="0" dirty="0">
                <a:effectLst/>
                <a:latin typeface="Open Sans" panose="020B0606030504020204" pitchFamily="34" charset="0"/>
              </a:rPr>
              <a:t>state</a:t>
            </a:r>
            <a:r>
              <a:rPr lang="en-GB" b="0" i="0" dirty="0">
                <a:effectLst/>
                <a:latin typeface="Open Sans" panose="020B0606030504020204" pitchFamily="34" charset="0"/>
              </a:rPr>
              <a:t> is a condition or situation during the life of an object during which it satisfies some condition, performs some activity, or waits for some event.</a:t>
            </a:r>
          </a:p>
          <a:p>
            <a:endParaRPr lang="en-GB" dirty="0">
              <a:solidFill>
                <a:srgbClr val="737C85"/>
              </a:solidFill>
              <a:latin typeface="Open Sans" panose="020B0606030504020204" pitchFamily="34" charset="0"/>
            </a:endParaRPr>
          </a:p>
          <a:p>
            <a:endParaRPr lang="en-GB" dirty="0">
              <a:solidFill>
                <a:srgbClr val="737C85"/>
              </a:solidFill>
              <a:latin typeface="Open Sans" panose="020B0606030504020204" pitchFamily="34" charset="0"/>
            </a:endParaRPr>
          </a:p>
          <a:p>
            <a:endParaRPr lang="en-IN" dirty="0"/>
          </a:p>
        </p:txBody>
      </p:sp>
      <p:pic>
        <p:nvPicPr>
          <p:cNvPr id="2052" name="Picture 4" descr="State notation - State diagram">
            <a:extLst>
              <a:ext uri="{FF2B5EF4-FFF2-40B4-BE49-F238E27FC236}">
                <a16:creationId xmlns:a16="http://schemas.microsoft.com/office/drawing/2014/main" id="{EEDA2883-0D29-4952-B833-88FDDD7EA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55" y="4267200"/>
            <a:ext cx="5453062"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7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573772C6-5827-4024-A91C-482926522051}"/>
              </a:ext>
            </a:extLst>
          </p:cNvPr>
          <p:cNvSpPr txBox="1"/>
          <p:nvPr/>
        </p:nvSpPr>
        <p:spPr>
          <a:xfrm>
            <a:off x="762000" y="1417638"/>
            <a:ext cx="8001000" cy="3139321"/>
          </a:xfrm>
          <a:prstGeom prst="rect">
            <a:avLst/>
          </a:prstGeom>
          <a:noFill/>
        </p:spPr>
        <p:txBody>
          <a:bodyPr wrap="square" rtlCol="0">
            <a:spAutoFit/>
          </a:bodyPr>
          <a:lstStyle/>
          <a:p>
            <a:r>
              <a:rPr lang="en-GB" b="1" i="0" dirty="0">
                <a:effectLst/>
                <a:latin typeface="Open Sans" panose="020B0606030504020204" pitchFamily="34" charset="0"/>
              </a:rPr>
              <a:t>Key Concepts of a State Machine</a:t>
            </a:r>
          </a:p>
          <a:p>
            <a:endParaRPr lang="en-GB" b="1" i="0" dirty="0">
              <a:effectLst/>
              <a:latin typeface="Open Sans" panose="020B0606030504020204" pitchFamily="34" charset="0"/>
            </a:endParaRPr>
          </a:p>
          <a:p>
            <a:r>
              <a:rPr lang="en-GB" sz="2400" b="1" i="0" dirty="0">
                <a:effectLst/>
                <a:latin typeface="Overpass"/>
              </a:rPr>
              <a:t>Transition</a:t>
            </a:r>
            <a:br>
              <a:rPr lang="en-GB" sz="2400" dirty="0"/>
            </a:br>
            <a:r>
              <a:rPr lang="en-GB" sz="2400" b="0" i="0" dirty="0">
                <a:effectLst/>
                <a:latin typeface="Overpass"/>
              </a:rPr>
              <a:t>A solid arrow represents the path between different states of an object. Label the transition with the event that triggered it and the action that results from it. A state can have a transition that points back to itself.</a:t>
            </a:r>
            <a:endParaRPr lang="en-GB" sz="2400" dirty="0">
              <a:latin typeface="Open Sans" panose="020B0606030504020204" pitchFamily="34" charset="0"/>
            </a:endParaRPr>
          </a:p>
          <a:p>
            <a:endParaRPr lang="en-GB" sz="2400" dirty="0">
              <a:latin typeface="Open Sans" panose="020B0606030504020204" pitchFamily="34" charset="0"/>
            </a:endParaRPr>
          </a:p>
          <a:p>
            <a:endParaRPr lang="en-IN" dirty="0"/>
          </a:p>
        </p:txBody>
      </p:sp>
      <p:pic>
        <p:nvPicPr>
          <p:cNvPr id="3074" name="Picture 2" descr="Transitions - State diagram">
            <a:extLst>
              <a:ext uri="{FF2B5EF4-FFF2-40B4-BE49-F238E27FC236}">
                <a16:creationId xmlns:a16="http://schemas.microsoft.com/office/drawing/2014/main" id="{984575F6-DB50-4110-8617-816E4A78F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949906"/>
            <a:ext cx="3429000" cy="46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414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127</a:t>
            </a:fld>
            <a:endParaRPr lang="en-US" altLang="en-US"/>
          </a:p>
        </p:txBody>
      </p:sp>
      <p:sp>
        <p:nvSpPr>
          <p:cNvPr id="5" name="TextBox 4">
            <a:extLst>
              <a:ext uri="{FF2B5EF4-FFF2-40B4-BE49-F238E27FC236}">
                <a16:creationId xmlns:a16="http://schemas.microsoft.com/office/drawing/2014/main" id="{573772C6-5827-4024-A91C-482926522051}"/>
              </a:ext>
            </a:extLst>
          </p:cNvPr>
          <p:cNvSpPr txBox="1"/>
          <p:nvPr/>
        </p:nvSpPr>
        <p:spPr>
          <a:xfrm>
            <a:off x="762000" y="1417638"/>
            <a:ext cx="8001000" cy="2031325"/>
          </a:xfrm>
          <a:prstGeom prst="rect">
            <a:avLst/>
          </a:prstGeom>
          <a:noFill/>
        </p:spPr>
        <p:txBody>
          <a:bodyPr wrap="square" rtlCol="0">
            <a:spAutoFit/>
          </a:bodyPr>
          <a:lstStyle/>
          <a:p>
            <a:r>
              <a:rPr lang="en-GB" b="1" i="0" dirty="0">
                <a:effectLst/>
                <a:latin typeface="Open Sans" panose="020B0606030504020204" pitchFamily="34" charset="0"/>
              </a:rPr>
              <a:t>Key Concepts of a State Machine</a:t>
            </a:r>
          </a:p>
          <a:p>
            <a:endParaRPr lang="en-GB" b="1" i="0" dirty="0">
              <a:effectLst/>
              <a:latin typeface="Open Sans" panose="020B0606030504020204" pitchFamily="34" charset="0"/>
            </a:endParaRPr>
          </a:p>
          <a:p>
            <a:r>
              <a:rPr lang="en-GB" sz="2400" b="1" i="0" dirty="0">
                <a:effectLst/>
                <a:latin typeface="Overpass"/>
              </a:rPr>
              <a:t>Initial State</a:t>
            </a:r>
            <a:br>
              <a:rPr lang="en-GB" sz="2400" dirty="0"/>
            </a:br>
            <a:r>
              <a:rPr lang="en-GB" sz="2400" b="0" i="0" dirty="0">
                <a:effectLst/>
                <a:latin typeface="Overpass"/>
              </a:rPr>
              <a:t>A filled circle followed by an arrow represents the object's initial state</a:t>
            </a:r>
            <a:r>
              <a:rPr lang="en-GB" sz="2400" b="0" i="0" dirty="0">
                <a:solidFill>
                  <a:srgbClr val="444444"/>
                </a:solidFill>
                <a:effectLst/>
                <a:latin typeface="Overpass"/>
              </a:rPr>
              <a:t>.</a:t>
            </a:r>
            <a:endParaRPr lang="en-GB" sz="2400" dirty="0">
              <a:latin typeface="Open Sans" panose="020B0606030504020204" pitchFamily="34" charset="0"/>
            </a:endParaRPr>
          </a:p>
          <a:p>
            <a:endParaRPr lang="en-IN" dirty="0"/>
          </a:p>
        </p:txBody>
      </p:sp>
      <p:pic>
        <p:nvPicPr>
          <p:cNvPr id="4098" name="Picture 2" descr="Inititial state - State diagram">
            <a:extLst>
              <a:ext uri="{FF2B5EF4-FFF2-40B4-BE49-F238E27FC236}">
                <a16:creationId xmlns:a16="http://schemas.microsoft.com/office/drawing/2014/main" id="{A9BFF3EB-50FA-4E3F-ADC4-9A1DB9208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638" y="3654800"/>
            <a:ext cx="2889762" cy="61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11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128</a:t>
            </a:fld>
            <a:endParaRPr lang="en-US" altLang="en-US"/>
          </a:p>
        </p:txBody>
      </p:sp>
      <p:sp>
        <p:nvSpPr>
          <p:cNvPr id="5" name="TextBox 4">
            <a:extLst>
              <a:ext uri="{FF2B5EF4-FFF2-40B4-BE49-F238E27FC236}">
                <a16:creationId xmlns:a16="http://schemas.microsoft.com/office/drawing/2014/main" id="{573772C6-5827-4024-A91C-482926522051}"/>
              </a:ext>
            </a:extLst>
          </p:cNvPr>
          <p:cNvSpPr txBox="1"/>
          <p:nvPr/>
        </p:nvSpPr>
        <p:spPr>
          <a:xfrm>
            <a:off x="762000" y="1417638"/>
            <a:ext cx="8001000" cy="1754326"/>
          </a:xfrm>
          <a:prstGeom prst="rect">
            <a:avLst/>
          </a:prstGeom>
          <a:noFill/>
        </p:spPr>
        <p:txBody>
          <a:bodyPr wrap="square" rtlCol="0">
            <a:spAutoFit/>
          </a:bodyPr>
          <a:lstStyle/>
          <a:p>
            <a:r>
              <a:rPr lang="en-GB" b="1" i="0" dirty="0">
                <a:effectLst/>
                <a:latin typeface="Open Sans" panose="020B0606030504020204" pitchFamily="34" charset="0"/>
              </a:rPr>
              <a:t>Key Concepts of a State Machine</a:t>
            </a:r>
          </a:p>
          <a:p>
            <a:endParaRPr lang="en-GB" b="1" i="0" dirty="0">
              <a:effectLst/>
              <a:latin typeface="Open Sans" panose="020B0606030504020204" pitchFamily="34" charset="0"/>
            </a:endParaRPr>
          </a:p>
          <a:p>
            <a:r>
              <a:rPr lang="en-GB" sz="2400" b="1" i="0" dirty="0">
                <a:effectLst/>
                <a:latin typeface="Overpass"/>
              </a:rPr>
              <a:t>Final State</a:t>
            </a:r>
            <a:br>
              <a:rPr lang="en-GB" sz="2400" dirty="0"/>
            </a:br>
            <a:r>
              <a:rPr lang="en-GB" sz="2400" b="0" i="0" dirty="0">
                <a:effectLst/>
                <a:latin typeface="Overpass"/>
              </a:rPr>
              <a:t>An arrow pointing to a filled circle nested inside another circle represents the object's final state.</a:t>
            </a:r>
            <a:endParaRPr lang="en-IN" sz="2400" dirty="0"/>
          </a:p>
        </p:txBody>
      </p:sp>
      <p:pic>
        <p:nvPicPr>
          <p:cNvPr id="5122" name="Picture 2" descr="Final state - State diagram">
            <a:extLst>
              <a:ext uri="{FF2B5EF4-FFF2-40B4-BE49-F238E27FC236}">
                <a16:creationId xmlns:a16="http://schemas.microsoft.com/office/drawing/2014/main" id="{4DCE278F-1CF2-42A8-994F-EE2592F7C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854" y="3810000"/>
            <a:ext cx="3303946" cy="70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4086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129</a:t>
            </a:fld>
            <a:endParaRPr lang="en-US" altLang="en-US"/>
          </a:p>
        </p:txBody>
      </p:sp>
      <p:sp>
        <p:nvSpPr>
          <p:cNvPr id="5" name="TextBox 4">
            <a:extLst>
              <a:ext uri="{FF2B5EF4-FFF2-40B4-BE49-F238E27FC236}">
                <a16:creationId xmlns:a16="http://schemas.microsoft.com/office/drawing/2014/main" id="{573772C6-5827-4024-A91C-482926522051}"/>
              </a:ext>
            </a:extLst>
          </p:cNvPr>
          <p:cNvSpPr txBox="1"/>
          <p:nvPr/>
        </p:nvSpPr>
        <p:spPr>
          <a:xfrm>
            <a:off x="762000" y="685800"/>
            <a:ext cx="8001000" cy="3046988"/>
          </a:xfrm>
          <a:prstGeom prst="rect">
            <a:avLst/>
          </a:prstGeom>
          <a:noFill/>
        </p:spPr>
        <p:txBody>
          <a:bodyPr wrap="square" rtlCol="0">
            <a:spAutoFit/>
          </a:bodyPr>
          <a:lstStyle/>
          <a:p>
            <a:r>
              <a:rPr lang="en-GB" b="1" i="0" dirty="0">
                <a:effectLst/>
                <a:latin typeface="Open Sans" panose="020B0606030504020204" pitchFamily="34" charset="0"/>
              </a:rPr>
              <a:t>Key Concepts of a State Machine</a:t>
            </a:r>
          </a:p>
          <a:p>
            <a:endParaRPr lang="en-GB" b="1" i="0" dirty="0">
              <a:effectLst/>
              <a:latin typeface="Open Sans" panose="020B0606030504020204" pitchFamily="34" charset="0"/>
            </a:endParaRPr>
          </a:p>
          <a:p>
            <a:r>
              <a:rPr lang="en-GB" b="1" i="0" dirty="0">
                <a:solidFill>
                  <a:srgbClr val="444444"/>
                </a:solidFill>
                <a:effectLst/>
                <a:latin typeface="Overpass"/>
              </a:rPr>
              <a:t>Synchronization and Splitting of Control</a:t>
            </a:r>
          </a:p>
          <a:p>
            <a:endParaRPr lang="en-GB" b="1" dirty="0">
              <a:solidFill>
                <a:srgbClr val="444444"/>
              </a:solidFill>
              <a:latin typeface="Overpass"/>
            </a:endParaRPr>
          </a:p>
          <a:p>
            <a:r>
              <a:rPr lang="en-GB" sz="2400" b="0" i="0" dirty="0">
                <a:effectLst/>
                <a:latin typeface="Overpass"/>
              </a:rPr>
              <a:t>A short heavy bar with two transitions entering it represents a synchronization of control. The first bar is often called a fork where a single transition splits into concurrent multiple transitions. The second bar is called a join, where the concurrent transitions reduce back to one.</a:t>
            </a:r>
            <a:endParaRPr lang="en-GB" sz="2400" b="1" i="0" dirty="0">
              <a:effectLst/>
              <a:latin typeface="Open Sans" panose="020B0606030504020204" pitchFamily="34" charset="0"/>
            </a:endParaRPr>
          </a:p>
        </p:txBody>
      </p:sp>
      <p:pic>
        <p:nvPicPr>
          <p:cNvPr id="6146" name="Picture 2" descr="Synchronization - State diagram">
            <a:extLst>
              <a:ext uri="{FF2B5EF4-FFF2-40B4-BE49-F238E27FC236}">
                <a16:creationId xmlns:a16="http://schemas.microsoft.com/office/drawing/2014/main" id="{7EC7A833-DBDC-4E0A-9CC5-8A5EA6534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36507"/>
            <a:ext cx="7010399" cy="274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302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lIns="81967" tIns="40984" rIns="81967" bIns="40984"/>
          <a:lstStyle/>
          <a:p>
            <a:r>
              <a:rPr lang="en-US"/>
              <a:t>Use Cases</a:t>
            </a:r>
          </a:p>
        </p:txBody>
      </p:sp>
      <p:sp>
        <p:nvSpPr>
          <p:cNvPr id="613379" name="Rectangle 3"/>
          <p:cNvSpPr>
            <a:spLocks noGrp="1" noChangeArrowheads="1"/>
          </p:cNvSpPr>
          <p:nvPr>
            <p:ph type="body" idx="1"/>
          </p:nvPr>
        </p:nvSpPr>
        <p:spPr>
          <a:xfrm>
            <a:off x="439984" y="1417639"/>
            <a:ext cx="8323017" cy="4297496"/>
          </a:xfrm>
        </p:spPr>
        <p:txBody>
          <a:bodyPr lIns="81967" tIns="40984" rIns="81967" bIns="40984"/>
          <a:lstStyle/>
          <a:p>
            <a:endParaRPr lang="en-US" dirty="0"/>
          </a:p>
          <a:p>
            <a:r>
              <a:rPr lang="en-US" dirty="0"/>
              <a:t>Step 1 Identify the actors</a:t>
            </a:r>
          </a:p>
          <a:p>
            <a:r>
              <a:rPr lang="en-US" dirty="0"/>
              <a:t>As we read the scenario, define those people or systems that are going to interact with the scenario. </a:t>
            </a:r>
          </a:p>
          <a:p>
            <a:endParaRPr lang="en-US" dirty="0"/>
          </a:p>
          <a:p>
            <a:r>
              <a:rPr lang="en-US" dirty="0"/>
              <a:t> </a:t>
            </a:r>
            <a:r>
              <a:rPr lang="en-US" sz="1725" dirty="0"/>
              <a:t>A </a:t>
            </a:r>
            <a:r>
              <a:rPr lang="en-US" sz="1725" i="1" dirty="0"/>
              <a:t>patient calls the clinic to make an appointment for a yearly checkup. The receptionist finds the nearest empty time slot in the appointment book and schedules the appointment for that time slot. " </a:t>
            </a:r>
          </a:p>
          <a:p>
            <a:endParaRPr lang="en-US" sz="1725" i="1" dirty="0"/>
          </a:p>
          <a:p>
            <a:endParaRPr lang="en-US" sz="1725"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130</a:t>
            </a:fld>
            <a:endParaRPr lang="en-US" altLang="en-US"/>
          </a:p>
        </p:txBody>
      </p:sp>
      <p:pic>
        <p:nvPicPr>
          <p:cNvPr id="8" name="Picture 7">
            <a:extLst>
              <a:ext uri="{FF2B5EF4-FFF2-40B4-BE49-F238E27FC236}">
                <a16:creationId xmlns:a16="http://schemas.microsoft.com/office/drawing/2014/main" id="{E91BAEB1-0186-495E-9D5A-E5FBD903D3EB}"/>
              </a:ext>
            </a:extLst>
          </p:cNvPr>
          <p:cNvPicPr>
            <a:picLocks noChangeAspect="1"/>
          </p:cNvPicPr>
          <p:nvPr/>
        </p:nvPicPr>
        <p:blipFill>
          <a:blip r:embed="rId3"/>
          <a:stretch>
            <a:fillRect/>
          </a:stretch>
        </p:blipFill>
        <p:spPr>
          <a:xfrm>
            <a:off x="914400" y="914400"/>
            <a:ext cx="7315200" cy="5791200"/>
          </a:xfrm>
          <a:prstGeom prst="rect">
            <a:avLst/>
          </a:prstGeom>
        </p:spPr>
      </p:pic>
    </p:spTree>
    <p:extLst>
      <p:ext uri="{BB962C8B-B14F-4D97-AF65-F5344CB8AC3E}">
        <p14:creationId xmlns:p14="http://schemas.microsoft.com/office/powerpoint/2010/main" val="42008996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6074-05A0-4723-9E8C-D6A7210C2DB9}"/>
              </a:ext>
            </a:extLst>
          </p:cNvPr>
          <p:cNvSpPr>
            <a:spLocks noGrp="1"/>
          </p:cNvSpPr>
          <p:nvPr>
            <p:ph type="title"/>
          </p:nvPr>
        </p:nvSpPr>
        <p:spPr/>
        <p:txBody>
          <a:bodyPr/>
          <a:lstStyle/>
          <a:p>
            <a:r>
              <a:rPr lang="en-US" dirty="0"/>
              <a:t>State Diagram</a:t>
            </a:r>
            <a:endParaRPr lang="en-IN" dirty="0"/>
          </a:p>
        </p:txBody>
      </p:sp>
      <p:sp>
        <p:nvSpPr>
          <p:cNvPr id="3" name="Slide Number Placeholder 2">
            <a:extLst>
              <a:ext uri="{FF2B5EF4-FFF2-40B4-BE49-F238E27FC236}">
                <a16:creationId xmlns:a16="http://schemas.microsoft.com/office/drawing/2014/main" id="{CBC498ED-C1A7-4B94-B26E-6EF8C584129C}"/>
              </a:ext>
            </a:extLst>
          </p:cNvPr>
          <p:cNvSpPr>
            <a:spLocks noGrp="1"/>
          </p:cNvSpPr>
          <p:nvPr>
            <p:ph type="sldNum" sz="quarter" idx="10"/>
          </p:nvPr>
        </p:nvSpPr>
        <p:spPr/>
        <p:txBody>
          <a:bodyPr/>
          <a:lstStyle/>
          <a:p>
            <a:pPr>
              <a:defRPr/>
            </a:pPr>
            <a:fld id="{7C25196A-ECF6-4A56-914D-3A9D05A48131}" type="slidenum">
              <a:rPr lang="en-US" altLang="en-US" smtClean="0"/>
              <a:pPr>
                <a:defRPr/>
              </a:pPr>
              <a:t>131</a:t>
            </a:fld>
            <a:endParaRPr lang="en-US" altLang="en-US"/>
          </a:p>
        </p:txBody>
      </p:sp>
      <p:pic>
        <p:nvPicPr>
          <p:cNvPr id="5" name="Picture 4">
            <a:extLst>
              <a:ext uri="{FF2B5EF4-FFF2-40B4-BE49-F238E27FC236}">
                <a16:creationId xmlns:a16="http://schemas.microsoft.com/office/drawing/2014/main" id="{7F726326-F211-42C5-9860-E36E9247507D}"/>
              </a:ext>
            </a:extLst>
          </p:cNvPr>
          <p:cNvPicPr>
            <a:picLocks noChangeAspect="1"/>
          </p:cNvPicPr>
          <p:nvPr/>
        </p:nvPicPr>
        <p:blipFill>
          <a:blip r:embed="rId3"/>
          <a:stretch>
            <a:fillRect/>
          </a:stretch>
        </p:blipFill>
        <p:spPr>
          <a:xfrm>
            <a:off x="-1" y="838200"/>
            <a:ext cx="8932863" cy="5745162"/>
          </a:xfrm>
          <a:prstGeom prst="rect">
            <a:avLst/>
          </a:prstGeom>
        </p:spPr>
      </p:pic>
    </p:spTree>
    <p:extLst>
      <p:ext uri="{BB962C8B-B14F-4D97-AF65-F5344CB8AC3E}">
        <p14:creationId xmlns:p14="http://schemas.microsoft.com/office/powerpoint/2010/main" val="15727076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0D35-CCD2-44A2-A5A6-09F150070579}"/>
              </a:ext>
            </a:extLst>
          </p:cNvPr>
          <p:cNvSpPr>
            <a:spLocks noGrp="1"/>
          </p:cNvSpPr>
          <p:nvPr>
            <p:ph type="title"/>
          </p:nvPr>
        </p:nvSpPr>
        <p:spPr/>
        <p:txBody>
          <a:bodyPr/>
          <a:lstStyle/>
          <a:p>
            <a:r>
              <a:rPr lang="en-IN" dirty="0"/>
              <a:t>Activity Diagram</a:t>
            </a:r>
          </a:p>
        </p:txBody>
      </p:sp>
      <p:sp>
        <p:nvSpPr>
          <p:cNvPr id="3" name="Slide Number Placeholder 2">
            <a:extLst>
              <a:ext uri="{FF2B5EF4-FFF2-40B4-BE49-F238E27FC236}">
                <a16:creationId xmlns:a16="http://schemas.microsoft.com/office/drawing/2014/main" id="{F9EC981E-5095-4235-B0F6-33EED55222E3}"/>
              </a:ext>
            </a:extLst>
          </p:cNvPr>
          <p:cNvSpPr>
            <a:spLocks noGrp="1"/>
          </p:cNvSpPr>
          <p:nvPr>
            <p:ph type="sldNum" sz="quarter" idx="10"/>
          </p:nvPr>
        </p:nvSpPr>
        <p:spPr/>
        <p:txBody>
          <a:bodyPr/>
          <a:lstStyle/>
          <a:p>
            <a:pPr>
              <a:defRPr/>
            </a:pPr>
            <a:fld id="{7C25196A-ECF6-4A56-914D-3A9D05A48131}" type="slidenum">
              <a:rPr lang="en-US" altLang="en-US" smtClean="0"/>
              <a:pPr>
                <a:defRPr/>
              </a:pPr>
              <a:t>132</a:t>
            </a:fld>
            <a:endParaRPr lang="en-US" altLang="en-US"/>
          </a:p>
        </p:txBody>
      </p:sp>
      <p:sp>
        <p:nvSpPr>
          <p:cNvPr id="4" name="TextBox 3">
            <a:extLst>
              <a:ext uri="{FF2B5EF4-FFF2-40B4-BE49-F238E27FC236}">
                <a16:creationId xmlns:a16="http://schemas.microsoft.com/office/drawing/2014/main" id="{33E92FDB-AC17-4F44-B0E6-B883B6EAC1C5}"/>
              </a:ext>
            </a:extLst>
          </p:cNvPr>
          <p:cNvSpPr txBox="1"/>
          <p:nvPr/>
        </p:nvSpPr>
        <p:spPr>
          <a:xfrm>
            <a:off x="685799" y="1905000"/>
            <a:ext cx="8247063" cy="1569660"/>
          </a:xfrm>
          <a:prstGeom prst="rect">
            <a:avLst/>
          </a:prstGeom>
          <a:noFill/>
        </p:spPr>
        <p:txBody>
          <a:bodyPr wrap="square" rtlCol="0">
            <a:spAutoFit/>
          </a:bodyPr>
          <a:lstStyle/>
          <a:p>
            <a:pPr algn="just"/>
            <a:r>
              <a:rPr lang="en-GB" sz="2400" b="0" i="0" dirty="0">
                <a:effectLst/>
                <a:latin typeface="Times New Roman" panose="02020603050405020304" pitchFamily="18" charset="0"/>
                <a:cs typeface="Times New Roman" panose="02020603050405020304" pitchFamily="18" charset="0"/>
              </a:rPr>
              <a:t>Activity diagram is another important </a:t>
            </a:r>
            <a:r>
              <a:rPr lang="en-GB" sz="2400" b="0" i="0" dirty="0" err="1">
                <a:effectLst/>
                <a:latin typeface="Times New Roman" panose="02020603050405020304" pitchFamily="18" charset="0"/>
                <a:cs typeface="Times New Roman" panose="02020603050405020304" pitchFamily="18" charset="0"/>
              </a:rPr>
              <a:t>behavioral</a:t>
            </a:r>
            <a:r>
              <a:rPr lang="en-GB" sz="2400" b="0" i="0" dirty="0">
                <a:effectLst/>
                <a:latin typeface="Times New Roman" panose="02020603050405020304" pitchFamily="18" charset="0"/>
                <a:cs typeface="Times New Roman" panose="02020603050405020304" pitchFamily="18" charset="0"/>
              </a:rPr>
              <a:t> diagram in </a:t>
            </a:r>
            <a:r>
              <a:rPr lang="en-GB" sz="2400" b="1"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UML</a:t>
            </a:r>
            <a:r>
              <a:rPr lang="en-GB" sz="2400" b="0" i="0" dirty="0">
                <a:effectLst/>
                <a:latin typeface="Times New Roman" panose="02020603050405020304" pitchFamily="18" charset="0"/>
                <a:cs typeface="Times New Roman" panose="02020603050405020304" pitchFamily="18" charset="0"/>
              </a:rPr>
              <a:t> diagram to describe dynamic aspects of the system. Activity diagram is essentially an advanced version of flow chart that </a:t>
            </a:r>
            <a:r>
              <a:rPr lang="en-GB" sz="2400" b="0" i="0" dirty="0" err="1">
                <a:effectLst/>
                <a:latin typeface="Times New Roman" panose="02020603050405020304" pitchFamily="18" charset="0"/>
                <a:cs typeface="Times New Roman" panose="02020603050405020304" pitchFamily="18" charset="0"/>
              </a:rPr>
              <a:t>modeling</a:t>
            </a:r>
            <a:r>
              <a:rPr lang="en-GB" sz="2400" b="0" i="0" dirty="0">
                <a:effectLst/>
                <a:latin typeface="Times New Roman" panose="02020603050405020304" pitchFamily="18" charset="0"/>
                <a:cs typeface="Times New Roman" panose="02020603050405020304" pitchFamily="18" charset="0"/>
              </a:rPr>
              <a:t> the flow from one activity to another activity.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8275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0D35-CCD2-44A2-A5A6-09F150070579}"/>
              </a:ext>
            </a:extLst>
          </p:cNvPr>
          <p:cNvSpPr>
            <a:spLocks noGrp="1"/>
          </p:cNvSpPr>
          <p:nvPr>
            <p:ph type="title"/>
          </p:nvPr>
        </p:nvSpPr>
        <p:spPr/>
        <p:txBody>
          <a:bodyPr/>
          <a:lstStyle/>
          <a:p>
            <a:r>
              <a:rPr lang="en-IN" dirty="0"/>
              <a:t>Activity Diagram</a:t>
            </a:r>
          </a:p>
        </p:txBody>
      </p:sp>
      <p:sp>
        <p:nvSpPr>
          <p:cNvPr id="3" name="Slide Number Placeholder 2">
            <a:extLst>
              <a:ext uri="{FF2B5EF4-FFF2-40B4-BE49-F238E27FC236}">
                <a16:creationId xmlns:a16="http://schemas.microsoft.com/office/drawing/2014/main" id="{F9EC981E-5095-4235-B0F6-33EED55222E3}"/>
              </a:ext>
            </a:extLst>
          </p:cNvPr>
          <p:cNvSpPr>
            <a:spLocks noGrp="1"/>
          </p:cNvSpPr>
          <p:nvPr>
            <p:ph type="sldNum" sz="quarter" idx="10"/>
          </p:nvPr>
        </p:nvSpPr>
        <p:spPr/>
        <p:txBody>
          <a:bodyPr/>
          <a:lstStyle/>
          <a:p>
            <a:pPr>
              <a:defRPr/>
            </a:pPr>
            <a:fld id="{7C25196A-ECF6-4A56-914D-3A9D05A48131}" type="slidenum">
              <a:rPr lang="en-US" altLang="en-US" smtClean="0"/>
              <a:pPr>
                <a:defRPr/>
              </a:pPr>
              <a:t>133</a:t>
            </a:fld>
            <a:endParaRPr lang="en-US" altLang="en-US"/>
          </a:p>
        </p:txBody>
      </p:sp>
      <p:sp>
        <p:nvSpPr>
          <p:cNvPr id="4" name="TextBox 3">
            <a:extLst>
              <a:ext uri="{FF2B5EF4-FFF2-40B4-BE49-F238E27FC236}">
                <a16:creationId xmlns:a16="http://schemas.microsoft.com/office/drawing/2014/main" id="{33E92FDB-AC17-4F44-B0E6-B883B6EAC1C5}"/>
              </a:ext>
            </a:extLst>
          </p:cNvPr>
          <p:cNvSpPr txBox="1"/>
          <p:nvPr/>
        </p:nvSpPr>
        <p:spPr>
          <a:xfrm>
            <a:off x="685799" y="1905000"/>
            <a:ext cx="8247063" cy="3847207"/>
          </a:xfrm>
          <a:prstGeom prst="rect">
            <a:avLst/>
          </a:prstGeom>
          <a:noFill/>
        </p:spPr>
        <p:txBody>
          <a:bodyPr wrap="square" rtlCol="0">
            <a:spAutoFit/>
          </a:bodyPr>
          <a:lstStyle/>
          <a:p>
            <a:pPr algn="just"/>
            <a:r>
              <a:rPr lang="en-GB" sz="2400" b="0" i="0" dirty="0">
                <a:solidFill>
                  <a:srgbClr val="333333"/>
                </a:solidFill>
                <a:effectLst/>
                <a:latin typeface="Open Sans" panose="020B0606030504020204" pitchFamily="34" charset="0"/>
              </a:rPr>
              <a:t>When to Use Activity Diagram</a:t>
            </a:r>
          </a:p>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Activity Diagrams describe how activities are coordinated to provide a service which can be at different levels of abstraction.</a:t>
            </a:r>
          </a:p>
          <a:p>
            <a:pPr marL="342900" indent="-342900" algn="just">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 Typically, an event needs to be achieved by some operations, particularly where the operation is intended to achieve a number of different things that require coordination, or how the events in a single use case relate to one another, in particular, use cases where activities may overlap and require coordination.</a:t>
            </a:r>
          </a:p>
          <a:p>
            <a:pPr marL="342900" indent="-342900" algn="just">
              <a:buFont typeface="Arial" panose="020B0604020202020204" pitchFamily="34" charset="0"/>
              <a:buChar char="•"/>
            </a:pPr>
            <a:endParaRPr lang="en-GB"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 It is also suitable for </a:t>
            </a:r>
            <a:r>
              <a:rPr lang="en-GB" sz="2000" b="0" i="0" dirty="0" err="1">
                <a:effectLst/>
                <a:latin typeface="Times New Roman" panose="02020603050405020304" pitchFamily="18" charset="0"/>
                <a:cs typeface="Times New Roman" panose="02020603050405020304" pitchFamily="18" charset="0"/>
              </a:rPr>
              <a:t>modeling</a:t>
            </a:r>
            <a:r>
              <a:rPr lang="en-GB" sz="2000" b="0" i="0" dirty="0">
                <a:effectLst/>
                <a:latin typeface="Times New Roman" panose="02020603050405020304" pitchFamily="18" charset="0"/>
                <a:cs typeface="Times New Roman" panose="02020603050405020304" pitchFamily="18" charset="0"/>
              </a:rPr>
              <a:t> how a collection of use cases coordinate to represent business workflows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3939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1C2E-F7E4-4F2D-9A77-AFD2AA6B6284}"/>
              </a:ext>
            </a:extLst>
          </p:cNvPr>
          <p:cNvSpPr>
            <a:spLocks noGrp="1"/>
          </p:cNvSpPr>
          <p:nvPr>
            <p:ph type="title"/>
          </p:nvPr>
        </p:nvSpPr>
        <p:spPr/>
        <p:txBody>
          <a:bodyPr/>
          <a:lstStyle/>
          <a:p>
            <a:r>
              <a:rPr lang="en-IN" sz="2800" b="0" i="0" dirty="0">
                <a:solidFill>
                  <a:srgbClr val="333333"/>
                </a:solidFill>
                <a:effectLst/>
                <a:latin typeface="Times New Roman" panose="02020603050405020304" pitchFamily="18" charset="0"/>
                <a:cs typeface="Times New Roman" panose="02020603050405020304" pitchFamily="18" charset="0"/>
              </a:rPr>
              <a:t>Activity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D84B0E20-A516-4CC3-BD96-31E974CC12E8}"/>
              </a:ext>
            </a:extLst>
          </p:cNvPr>
          <p:cNvSpPr>
            <a:spLocks noGrp="1"/>
          </p:cNvSpPr>
          <p:nvPr>
            <p:ph type="sldNum" sz="quarter" idx="10"/>
          </p:nvPr>
        </p:nvSpPr>
        <p:spPr/>
        <p:txBody>
          <a:bodyPr/>
          <a:lstStyle/>
          <a:p>
            <a:pPr>
              <a:defRPr/>
            </a:pPr>
            <a:fld id="{7C25196A-ECF6-4A56-914D-3A9D05A48131}" type="slidenum">
              <a:rPr lang="en-US" altLang="en-US" smtClean="0"/>
              <a:pPr>
                <a:defRPr/>
              </a:pPr>
              <a:t>134</a:t>
            </a:fld>
            <a:endParaRPr lang="en-US" altLang="en-US"/>
          </a:p>
        </p:txBody>
      </p:sp>
      <p:graphicFrame>
        <p:nvGraphicFramePr>
          <p:cNvPr id="5" name="Table 5">
            <a:extLst>
              <a:ext uri="{FF2B5EF4-FFF2-40B4-BE49-F238E27FC236}">
                <a16:creationId xmlns:a16="http://schemas.microsoft.com/office/drawing/2014/main" id="{DF9BE4C9-DC42-49AF-8EE5-A1A9D75E69B0}"/>
              </a:ext>
            </a:extLst>
          </p:cNvPr>
          <p:cNvGraphicFramePr>
            <a:graphicFrameLocks noGrp="1"/>
          </p:cNvGraphicFramePr>
          <p:nvPr>
            <p:extLst>
              <p:ext uri="{D42A27DB-BD31-4B8C-83A1-F6EECF244321}">
                <p14:modId xmlns:p14="http://schemas.microsoft.com/office/powerpoint/2010/main" val="2296992296"/>
              </p:ext>
            </p:extLst>
          </p:nvPr>
        </p:nvGraphicFramePr>
        <p:xfrm>
          <a:off x="304799" y="1397000"/>
          <a:ext cx="8628064" cy="5400039"/>
        </p:xfrm>
        <a:graphic>
          <a:graphicData uri="http://schemas.openxmlformats.org/drawingml/2006/table">
            <a:tbl>
              <a:tblPr firstRow="1" bandRow="1">
                <a:tableStyleId>{5C22544A-7EE6-4342-B048-85BDC9FD1C3A}</a:tableStyleId>
              </a:tblPr>
              <a:tblGrid>
                <a:gridCol w="4314032">
                  <a:extLst>
                    <a:ext uri="{9D8B030D-6E8A-4147-A177-3AD203B41FA5}">
                      <a16:colId xmlns:a16="http://schemas.microsoft.com/office/drawing/2014/main" val="81201305"/>
                    </a:ext>
                  </a:extLst>
                </a:gridCol>
                <a:gridCol w="4314032">
                  <a:extLst>
                    <a:ext uri="{9D8B030D-6E8A-4147-A177-3AD203B41FA5}">
                      <a16:colId xmlns:a16="http://schemas.microsoft.com/office/drawing/2014/main" val="1865819785"/>
                    </a:ext>
                  </a:extLst>
                </a:gridCol>
              </a:tblGrid>
              <a:tr h="1007533">
                <a:tc>
                  <a:txBody>
                    <a:bodyPr/>
                    <a:lstStyle/>
                    <a:p>
                      <a:r>
                        <a:rPr lang="en-GB" sz="1800" b="1" i="0" kern="1200" dirty="0">
                          <a:solidFill>
                            <a:schemeClr val="tx1"/>
                          </a:solidFill>
                          <a:effectLst/>
                          <a:latin typeface="+mn-lt"/>
                          <a:ea typeface="+mn-ea"/>
                          <a:cs typeface="+mn-cs"/>
                        </a:rPr>
                        <a:t>Activity</a:t>
                      </a:r>
                      <a:endParaRPr lang="en-GB" sz="1800" b="0" i="0" kern="1200" dirty="0">
                        <a:solidFill>
                          <a:schemeClr val="tx1"/>
                        </a:solidFill>
                        <a:effectLst/>
                        <a:latin typeface="+mn-lt"/>
                        <a:ea typeface="+mn-ea"/>
                        <a:cs typeface="+mn-cs"/>
                      </a:endParaRPr>
                    </a:p>
                    <a:p>
                      <a:r>
                        <a:rPr lang="en-GB" sz="1800" b="0" i="0" kern="1200" dirty="0">
                          <a:solidFill>
                            <a:schemeClr val="tx1"/>
                          </a:solidFill>
                          <a:effectLst/>
                          <a:latin typeface="+mn-lt"/>
                          <a:ea typeface="+mn-ea"/>
                          <a:cs typeface="+mn-cs"/>
                        </a:rPr>
                        <a:t>Is used to represent a set of actions</a:t>
                      </a:r>
                    </a:p>
                    <a:p>
                      <a:endParaRPr lang="en-IN" dirty="0"/>
                    </a:p>
                  </a:txBody>
                  <a:tcPr/>
                </a:tc>
                <a:tc>
                  <a:txBody>
                    <a:bodyPr/>
                    <a:lstStyle/>
                    <a:p>
                      <a:endParaRPr lang="en-IN" dirty="0"/>
                    </a:p>
                  </a:txBody>
                  <a:tcPr/>
                </a:tc>
                <a:extLst>
                  <a:ext uri="{0D108BD9-81ED-4DB2-BD59-A6C34878D82A}">
                    <a16:rowId xmlns:a16="http://schemas.microsoft.com/office/drawing/2014/main" val="365636956"/>
                  </a:ext>
                </a:extLst>
              </a:tr>
              <a:tr h="1007533">
                <a:tc>
                  <a:txBody>
                    <a:bodyPr/>
                    <a:lstStyle/>
                    <a:p>
                      <a:r>
                        <a:rPr lang="en-GB" sz="1800" b="1" i="0" kern="1200" dirty="0">
                          <a:solidFill>
                            <a:schemeClr val="dk1"/>
                          </a:solidFill>
                          <a:effectLst/>
                          <a:latin typeface="+mn-lt"/>
                          <a:ea typeface="+mn-ea"/>
                          <a:cs typeface="+mn-cs"/>
                        </a:rPr>
                        <a:t>Action</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A task to be performed</a:t>
                      </a:r>
                    </a:p>
                    <a:p>
                      <a:endParaRPr lang="en-IN" dirty="0"/>
                    </a:p>
                  </a:txBody>
                  <a:tcPr/>
                </a:tc>
                <a:tc>
                  <a:txBody>
                    <a:bodyPr/>
                    <a:lstStyle/>
                    <a:p>
                      <a:endParaRPr lang="en-IN" dirty="0"/>
                    </a:p>
                  </a:txBody>
                  <a:tcPr/>
                </a:tc>
                <a:extLst>
                  <a:ext uri="{0D108BD9-81ED-4DB2-BD59-A6C34878D82A}">
                    <a16:rowId xmlns:a16="http://schemas.microsoft.com/office/drawing/2014/main" val="1536542332"/>
                  </a:ext>
                </a:extLst>
              </a:tr>
              <a:tr h="1007533">
                <a:tc>
                  <a:txBody>
                    <a:bodyPr/>
                    <a:lstStyle/>
                    <a:p>
                      <a:r>
                        <a:rPr lang="en-GB" sz="1800" b="1" i="0" kern="1200" dirty="0">
                          <a:solidFill>
                            <a:schemeClr val="dk1"/>
                          </a:solidFill>
                          <a:effectLst/>
                          <a:latin typeface="+mn-lt"/>
                          <a:ea typeface="+mn-ea"/>
                          <a:cs typeface="+mn-cs"/>
                        </a:rPr>
                        <a:t>Control Flow</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Shows the sequence of execution</a:t>
                      </a:r>
                    </a:p>
                    <a:p>
                      <a:endParaRPr lang="en-IN" dirty="0"/>
                    </a:p>
                  </a:txBody>
                  <a:tcPr/>
                </a:tc>
                <a:tc>
                  <a:txBody>
                    <a:bodyPr/>
                    <a:lstStyle/>
                    <a:p>
                      <a:endParaRPr lang="en-IN" dirty="0"/>
                    </a:p>
                  </a:txBody>
                  <a:tcPr/>
                </a:tc>
                <a:extLst>
                  <a:ext uri="{0D108BD9-81ED-4DB2-BD59-A6C34878D82A}">
                    <a16:rowId xmlns:a16="http://schemas.microsoft.com/office/drawing/2014/main" val="3442952710"/>
                  </a:ext>
                </a:extLst>
              </a:tr>
              <a:tr h="1007533">
                <a:tc>
                  <a:txBody>
                    <a:bodyPr/>
                    <a:lstStyle/>
                    <a:p>
                      <a:r>
                        <a:rPr lang="en-GB" sz="1800" b="1" i="0" kern="1200" dirty="0">
                          <a:solidFill>
                            <a:schemeClr val="dk1"/>
                          </a:solidFill>
                          <a:effectLst/>
                          <a:latin typeface="+mn-lt"/>
                          <a:ea typeface="+mn-ea"/>
                          <a:cs typeface="+mn-cs"/>
                        </a:rPr>
                        <a:t>Initial Node</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Portrays the beginning of a set of actions or activities</a:t>
                      </a:r>
                    </a:p>
                    <a:p>
                      <a:endParaRPr lang="en-IN" dirty="0"/>
                    </a:p>
                  </a:txBody>
                  <a:tcPr/>
                </a:tc>
                <a:tc>
                  <a:txBody>
                    <a:bodyPr/>
                    <a:lstStyle/>
                    <a:p>
                      <a:endParaRPr lang="en-IN" dirty="0"/>
                    </a:p>
                  </a:txBody>
                  <a:tcPr/>
                </a:tc>
                <a:extLst>
                  <a:ext uri="{0D108BD9-81ED-4DB2-BD59-A6C34878D82A}">
                    <a16:rowId xmlns:a16="http://schemas.microsoft.com/office/drawing/2014/main" val="4182482067"/>
                  </a:ext>
                </a:extLst>
              </a:tr>
              <a:tr h="1007533">
                <a:tc>
                  <a:txBody>
                    <a:bodyPr/>
                    <a:lstStyle/>
                    <a:p>
                      <a:r>
                        <a:rPr lang="en-GB" sz="1800" b="1" i="0" kern="1200" dirty="0">
                          <a:solidFill>
                            <a:schemeClr val="dk1"/>
                          </a:solidFill>
                          <a:effectLst/>
                          <a:latin typeface="+mn-lt"/>
                          <a:ea typeface="+mn-ea"/>
                          <a:cs typeface="+mn-cs"/>
                        </a:rPr>
                        <a:t>Activity Final Node</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Stop all control flows and object flows in an activity (or action)</a:t>
                      </a:r>
                    </a:p>
                    <a:p>
                      <a:endParaRPr lang="en-IN" dirty="0"/>
                    </a:p>
                  </a:txBody>
                  <a:tcPr/>
                </a:tc>
                <a:tc>
                  <a:txBody>
                    <a:bodyPr/>
                    <a:lstStyle/>
                    <a:p>
                      <a:endParaRPr lang="en-IN" dirty="0"/>
                    </a:p>
                  </a:txBody>
                  <a:tcPr/>
                </a:tc>
                <a:extLst>
                  <a:ext uri="{0D108BD9-81ED-4DB2-BD59-A6C34878D82A}">
                    <a16:rowId xmlns:a16="http://schemas.microsoft.com/office/drawing/2014/main" val="166908699"/>
                  </a:ext>
                </a:extLst>
              </a:tr>
            </a:tbl>
          </a:graphicData>
        </a:graphic>
      </p:graphicFrame>
      <p:pic>
        <p:nvPicPr>
          <p:cNvPr id="7" name="Picture 6" descr="Shape&#10;&#10;Description automatically generated">
            <a:extLst>
              <a:ext uri="{FF2B5EF4-FFF2-40B4-BE49-F238E27FC236}">
                <a16:creationId xmlns:a16="http://schemas.microsoft.com/office/drawing/2014/main" id="{F984C046-A71E-4A9D-97AB-04028F391E4A}"/>
              </a:ext>
            </a:extLst>
          </p:cNvPr>
          <p:cNvPicPr>
            <a:picLocks noChangeAspect="1"/>
          </p:cNvPicPr>
          <p:nvPr/>
        </p:nvPicPr>
        <p:blipFill>
          <a:blip r:embed="rId2"/>
          <a:stretch>
            <a:fillRect/>
          </a:stretch>
        </p:blipFill>
        <p:spPr>
          <a:xfrm>
            <a:off x="4999242" y="1533524"/>
            <a:ext cx="942975" cy="752475"/>
          </a:xfrm>
          <a:prstGeom prst="rect">
            <a:avLst/>
          </a:prstGeom>
        </p:spPr>
      </p:pic>
      <p:pic>
        <p:nvPicPr>
          <p:cNvPr id="9" name="Picture 8">
            <a:extLst>
              <a:ext uri="{FF2B5EF4-FFF2-40B4-BE49-F238E27FC236}">
                <a16:creationId xmlns:a16="http://schemas.microsoft.com/office/drawing/2014/main" id="{D3F0D71B-1E0E-454B-A2D5-3DBDC985A04C}"/>
              </a:ext>
            </a:extLst>
          </p:cNvPr>
          <p:cNvPicPr>
            <a:picLocks noChangeAspect="1"/>
          </p:cNvPicPr>
          <p:nvPr/>
        </p:nvPicPr>
        <p:blipFill>
          <a:blip r:embed="rId3"/>
          <a:stretch>
            <a:fillRect/>
          </a:stretch>
        </p:blipFill>
        <p:spPr>
          <a:xfrm flipV="1">
            <a:off x="5470729" y="3005402"/>
            <a:ext cx="581025" cy="375920"/>
          </a:xfrm>
          <a:prstGeom prst="rect">
            <a:avLst/>
          </a:prstGeom>
        </p:spPr>
      </p:pic>
      <p:pic>
        <p:nvPicPr>
          <p:cNvPr id="11" name="Picture 10">
            <a:extLst>
              <a:ext uri="{FF2B5EF4-FFF2-40B4-BE49-F238E27FC236}">
                <a16:creationId xmlns:a16="http://schemas.microsoft.com/office/drawing/2014/main" id="{23584CCF-B292-41A8-8FDE-9514A538D28F}"/>
              </a:ext>
            </a:extLst>
          </p:cNvPr>
          <p:cNvPicPr>
            <a:picLocks noChangeAspect="1"/>
          </p:cNvPicPr>
          <p:nvPr/>
        </p:nvPicPr>
        <p:blipFill>
          <a:blip r:embed="rId4"/>
          <a:stretch>
            <a:fillRect/>
          </a:stretch>
        </p:blipFill>
        <p:spPr>
          <a:xfrm>
            <a:off x="5000625" y="3990975"/>
            <a:ext cx="1400175" cy="123825"/>
          </a:xfrm>
          <a:prstGeom prst="rect">
            <a:avLst/>
          </a:prstGeom>
        </p:spPr>
      </p:pic>
      <p:pic>
        <p:nvPicPr>
          <p:cNvPr id="13" name="Picture 12">
            <a:extLst>
              <a:ext uri="{FF2B5EF4-FFF2-40B4-BE49-F238E27FC236}">
                <a16:creationId xmlns:a16="http://schemas.microsoft.com/office/drawing/2014/main" id="{177AAC42-6CD9-4EF1-803B-D12184ABCF9A}"/>
              </a:ext>
            </a:extLst>
          </p:cNvPr>
          <p:cNvPicPr>
            <a:picLocks noChangeAspect="1"/>
          </p:cNvPicPr>
          <p:nvPr/>
        </p:nvPicPr>
        <p:blipFill>
          <a:blip r:embed="rId5"/>
          <a:stretch>
            <a:fillRect/>
          </a:stretch>
        </p:blipFill>
        <p:spPr>
          <a:xfrm>
            <a:off x="5905500" y="4991100"/>
            <a:ext cx="190500" cy="190500"/>
          </a:xfrm>
          <a:prstGeom prst="rect">
            <a:avLst/>
          </a:prstGeom>
        </p:spPr>
      </p:pic>
      <p:pic>
        <p:nvPicPr>
          <p:cNvPr id="15" name="Picture 14">
            <a:extLst>
              <a:ext uri="{FF2B5EF4-FFF2-40B4-BE49-F238E27FC236}">
                <a16:creationId xmlns:a16="http://schemas.microsoft.com/office/drawing/2014/main" id="{240F6D1D-5B38-4024-9667-999BF4D4B478}"/>
              </a:ext>
            </a:extLst>
          </p:cNvPr>
          <p:cNvPicPr>
            <a:picLocks noChangeAspect="1"/>
          </p:cNvPicPr>
          <p:nvPr/>
        </p:nvPicPr>
        <p:blipFill>
          <a:blip r:embed="rId6"/>
          <a:stretch>
            <a:fillRect/>
          </a:stretch>
        </p:blipFill>
        <p:spPr>
          <a:xfrm>
            <a:off x="5895975" y="6048375"/>
            <a:ext cx="200025" cy="200025"/>
          </a:xfrm>
          <a:prstGeom prst="rect">
            <a:avLst/>
          </a:prstGeom>
        </p:spPr>
      </p:pic>
    </p:spTree>
    <p:extLst>
      <p:ext uri="{BB962C8B-B14F-4D97-AF65-F5344CB8AC3E}">
        <p14:creationId xmlns:p14="http://schemas.microsoft.com/office/powerpoint/2010/main" val="32712496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1C2E-F7E4-4F2D-9A77-AFD2AA6B6284}"/>
              </a:ext>
            </a:extLst>
          </p:cNvPr>
          <p:cNvSpPr>
            <a:spLocks noGrp="1"/>
          </p:cNvSpPr>
          <p:nvPr>
            <p:ph type="title"/>
          </p:nvPr>
        </p:nvSpPr>
        <p:spPr/>
        <p:txBody>
          <a:bodyPr/>
          <a:lstStyle/>
          <a:p>
            <a:r>
              <a:rPr lang="en-IN" sz="2800" b="0" i="0" dirty="0">
                <a:solidFill>
                  <a:srgbClr val="333333"/>
                </a:solidFill>
                <a:effectLst/>
                <a:latin typeface="Times New Roman" panose="02020603050405020304" pitchFamily="18" charset="0"/>
                <a:cs typeface="Times New Roman" panose="02020603050405020304" pitchFamily="18" charset="0"/>
              </a:rPr>
              <a:t>Activity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D84B0E20-A516-4CC3-BD96-31E974CC12E8}"/>
              </a:ext>
            </a:extLst>
          </p:cNvPr>
          <p:cNvSpPr>
            <a:spLocks noGrp="1"/>
          </p:cNvSpPr>
          <p:nvPr>
            <p:ph type="sldNum" sz="quarter" idx="10"/>
          </p:nvPr>
        </p:nvSpPr>
        <p:spPr/>
        <p:txBody>
          <a:bodyPr/>
          <a:lstStyle/>
          <a:p>
            <a:pPr>
              <a:defRPr/>
            </a:pPr>
            <a:fld id="{7C25196A-ECF6-4A56-914D-3A9D05A48131}" type="slidenum">
              <a:rPr lang="en-US" altLang="en-US" smtClean="0"/>
              <a:pPr>
                <a:defRPr/>
              </a:pPr>
              <a:t>135</a:t>
            </a:fld>
            <a:endParaRPr lang="en-US" altLang="en-US"/>
          </a:p>
        </p:txBody>
      </p:sp>
      <p:graphicFrame>
        <p:nvGraphicFramePr>
          <p:cNvPr id="5" name="Table 5">
            <a:extLst>
              <a:ext uri="{FF2B5EF4-FFF2-40B4-BE49-F238E27FC236}">
                <a16:creationId xmlns:a16="http://schemas.microsoft.com/office/drawing/2014/main" id="{DF9BE4C9-DC42-49AF-8EE5-A1A9D75E69B0}"/>
              </a:ext>
            </a:extLst>
          </p:cNvPr>
          <p:cNvGraphicFramePr>
            <a:graphicFrameLocks noGrp="1"/>
          </p:cNvGraphicFramePr>
          <p:nvPr>
            <p:extLst>
              <p:ext uri="{D42A27DB-BD31-4B8C-83A1-F6EECF244321}">
                <p14:modId xmlns:p14="http://schemas.microsoft.com/office/powerpoint/2010/main" val="1977805298"/>
              </p:ext>
            </p:extLst>
          </p:nvPr>
        </p:nvGraphicFramePr>
        <p:xfrm>
          <a:off x="0" y="1066800"/>
          <a:ext cx="9144000" cy="652940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81201305"/>
                    </a:ext>
                  </a:extLst>
                </a:gridCol>
                <a:gridCol w="4572000">
                  <a:extLst>
                    <a:ext uri="{9D8B030D-6E8A-4147-A177-3AD203B41FA5}">
                      <a16:colId xmlns:a16="http://schemas.microsoft.com/office/drawing/2014/main" val="1865819785"/>
                    </a:ext>
                  </a:extLst>
                </a:gridCol>
              </a:tblGrid>
              <a:tr h="1544251">
                <a:tc>
                  <a:txBody>
                    <a:bodyPr/>
                    <a:lstStyle/>
                    <a:p>
                      <a:r>
                        <a:rPr lang="en-GB" sz="1800" b="1" i="0" kern="1200" dirty="0">
                          <a:solidFill>
                            <a:schemeClr val="tx1"/>
                          </a:solidFill>
                          <a:effectLst/>
                          <a:latin typeface="+mn-lt"/>
                          <a:ea typeface="+mn-ea"/>
                          <a:cs typeface="+mn-cs"/>
                        </a:rPr>
                        <a:t>Decision Node</a:t>
                      </a:r>
                      <a:endParaRPr lang="en-GB" sz="1800" b="0" i="0" kern="1200" dirty="0">
                        <a:solidFill>
                          <a:schemeClr val="tx1"/>
                        </a:solidFill>
                        <a:effectLst/>
                        <a:latin typeface="+mn-lt"/>
                        <a:ea typeface="+mn-ea"/>
                        <a:cs typeface="+mn-cs"/>
                      </a:endParaRPr>
                    </a:p>
                    <a:p>
                      <a:r>
                        <a:rPr lang="en-GB" sz="1800" b="0" i="0" kern="1200" dirty="0">
                          <a:solidFill>
                            <a:schemeClr val="tx1"/>
                          </a:solidFill>
                          <a:effectLst/>
                          <a:latin typeface="+mn-lt"/>
                          <a:ea typeface="+mn-ea"/>
                          <a:cs typeface="+mn-cs"/>
                        </a:rPr>
                        <a:t>Represent a test condition to ensure that the control flow or object flow only goes down one path</a:t>
                      </a:r>
                    </a:p>
                    <a:p>
                      <a:endParaRPr lang="en-IN" dirty="0"/>
                    </a:p>
                  </a:txBody>
                  <a:tcPr/>
                </a:tc>
                <a:tc>
                  <a:txBody>
                    <a:bodyPr/>
                    <a:lstStyle/>
                    <a:p>
                      <a:endParaRPr lang="en-IN" dirty="0"/>
                    </a:p>
                  </a:txBody>
                  <a:tcPr/>
                </a:tc>
                <a:extLst>
                  <a:ext uri="{0D108BD9-81ED-4DB2-BD59-A6C34878D82A}">
                    <a16:rowId xmlns:a16="http://schemas.microsoft.com/office/drawing/2014/main" val="365636956"/>
                  </a:ext>
                </a:extLst>
              </a:tr>
              <a:tr h="1544251">
                <a:tc>
                  <a:txBody>
                    <a:bodyPr/>
                    <a:lstStyle/>
                    <a:p>
                      <a:r>
                        <a:rPr lang="en-GB" sz="1800" b="1" i="0" kern="1200" dirty="0">
                          <a:solidFill>
                            <a:schemeClr val="dk1"/>
                          </a:solidFill>
                          <a:effectLst/>
                          <a:latin typeface="+mn-lt"/>
                          <a:ea typeface="+mn-ea"/>
                          <a:cs typeface="+mn-cs"/>
                        </a:rPr>
                        <a:t>Merge Node</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Bring back together different decision paths that were created using a decision-node.</a:t>
                      </a:r>
                    </a:p>
                    <a:p>
                      <a:endParaRPr lang="en-IN" dirty="0"/>
                    </a:p>
                  </a:txBody>
                  <a:tcPr/>
                </a:tc>
                <a:tc>
                  <a:txBody>
                    <a:bodyPr/>
                    <a:lstStyle/>
                    <a:p>
                      <a:endParaRPr lang="en-IN" dirty="0"/>
                    </a:p>
                  </a:txBody>
                  <a:tcPr/>
                </a:tc>
                <a:extLst>
                  <a:ext uri="{0D108BD9-81ED-4DB2-BD59-A6C34878D82A}">
                    <a16:rowId xmlns:a16="http://schemas.microsoft.com/office/drawing/2014/main" val="1536542332"/>
                  </a:ext>
                </a:extLst>
              </a:tr>
              <a:tr h="1063459">
                <a:tc>
                  <a:txBody>
                    <a:bodyPr/>
                    <a:lstStyle/>
                    <a:p>
                      <a:r>
                        <a:rPr lang="en-GB" sz="1800" b="1" i="0" kern="1200" dirty="0">
                          <a:solidFill>
                            <a:schemeClr val="dk1"/>
                          </a:solidFill>
                          <a:effectLst/>
                          <a:latin typeface="+mn-lt"/>
                          <a:ea typeface="+mn-ea"/>
                          <a:cs typeface="+mn-cs"/>
                        </a:rPr>
                        <a:t>Fork Node</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Split </a:t>
                      </a:r>
                      <a:r>
                        <a:rPr lang="en-GB" sz="1800" b="0" i="0" kern="1200" dirty="0" err="1">
                          <a:solidFill>
                            <a:schemeClr val="dk1"/>
                          </a:solidFill>
                          <a:effectLst/>
                          <a:latin typeface="+mn-lt"/>
                          <a:ea typeface="+mn-ea"/>
                          <a:cs typeface="+mn-cs"/>
                        </a:rPr>
                        <a:t>behavior</a:t>
                      </a:r>
                      <a:r>
                        <a:rPr lang="en-GB" sz="1800" b="0" i="0" kern="1200" dirty="0">
                          <a:solidFill>
                            <a:schemeClr val="dk1"/>
                          </a:solidFill>
                          <a:effectLst/>
                          <a:latin typeface="+mn-lt"/>
                          <a:ea typeface="+mn-ea"/>
                          <a:cs typeface="+mn-cs"/>
                        </a:rPr>
                        <a:t> into a set of parallel or concurrent flows of activities (or actions)</a:t>
                      </a:r>
                    </a:p>
                    <a:p>
                      <a:endParaRPr lang="en-IN" dirty="0"/>
                    </a:p>
                  </a:txBody>
                  <a:tcPr/>
                </a:tc>
                <a:tc>
                  <a:txBody>
                    <a:bodyPr/>
                    <a:lstStyle/>
                    <a:p>
                      <a:endParaRPr lang="en-IN" dirty="0"/>
                    </a:p>
                  </a:txBody>
                  <a:tcPr/>
                </a:tc>
                <a:extLst>
                  <a:ext uri="{0D108BD9-81ED-4DB2-BD59-A6C34878D82A}">
                    <a16:rowId xmlns:a16="http://schemas.microsoft.com/office/drawing/2014/main" val="3442952710"/>
                  </a:ext>
                </a:extLst>
              </a:tr>
              <a:tr h="1063459">
                <a:tc>
                  <a:txBody>
                    <a:bodyPr/>
                    <a:lstStyle/>
                    <a:p>
                      <a:r>
                        <a:rPr lang="en-GB" sz="1800" b="1" i="0" kern="1200" dirty="0">
                          <a:solidFill>
                            <a:schemeClr val="dk1"/>
                          </a:solidFill>
                          <a:effectLst/>
                          <a:latin typeface="+mn-lt"/>
                          <a:ea typeface="+mn-ea"/>
                          <a:cs typeface="+mn-cs"/>
                        </a:rPr>
                        <a:t>Join Node</a:t>
                      </a:r>
                      <a:endParaRPr lang="en-GB" sz="1800" b="0" i="0" kern="1200" dirty="0">
                        <a:solidFill>
                          <a:schemeClr val="dk1"/>
                        </a:solidFill>
                        <a:effectLst/>
                        <a:latin typeface="+mn-lt"/>
                        <a:ea typeface="+mn-ea"/>
                        <a:cs typeface="+mn-cs"/>
                      </a:endParaRPr>
                    </a:p>
                    <a:p>
                      <a:r>
                        <a:rPr lang="en-GB" sz="1800" b="0" i="0" kern="1200" dirty="0">
                          <a:solidFill>
                            <a:schemeClr val="dk1"/>
                          </a:solidFill>
                          <a:effectLst/>
                          <a:latin typeface="+mn-lt"/>
                          <a:ea typeface="+mn-ea"/>
                          <a:cs typeface="+mn-cs"/>
                        </a:rPr>
                        <a:t>Bring back together a set of parallel or concurrent flows of activities (or actions).</a:t>
                      </a:r>
                    </a:p>
                    <a:p>
                      <a:endParaRPr lang="en-IN" dirty="0"/>
                    </a:p>
                  </a:txBody>
                  <a:tcPr/>
                </a:tc>
                <a:tc>
                  <a:txBody>
                    <a:bodyPr/>
                    <a:lstStyle/>
                    <a:p>
                      <a:endParaRPr lang="en-IN" dirty="0"/>
                    </a:p>
                  </a:txBody>
                  <a:tcPr/>
                </a:tc>
                <a:extLst>
                  <a:ext uri="{0D108BD9-81ED-4DB2-BD59-A6C34878D82A}">
                    <a16:rowId xmlns:a16="http://schemas.microsoft.com/office/drawing/2014/main" val="4182482067"/>
                  </a:ext>
                </a:extLst>
              </a:tr>
              <a:tr h="106345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66908699"/>
                  </a:ext>
                </a:extLst>
              </a:tr>
            </a:tbl>
          </a:graphicData>
        </a:graphic>
      </p:graphicFrame>
      <p:pic>
        <p:nvPicPr>
          <p:cNvPr id="6" name="Picture 5" descr="Shape, polygon&#10;&#10;Description automatically generated">
            <a:extLst>
              <a:ext uri="{FF2B5EF4-FFF2-40B4-BE49-F238E27FC236}">
                <a16:creationId xmlns:a16="http://schemas.microsoft.com/office/drawing/2014/main" id="{506B028B-B457-4EDD-A89B-C9F8E4FA6A97}"/>
              </a:ext>
            </a:extLst>
          </p:cNvPr>
          <p:cNvPicPr>
            <a:picLocks noChangeAspect="1"/>
          </p:cNvPicPr>
          <p:nvPr/>
        </p:nvPicPr>
        <p:blipFill>
          <a:blip r:embed="rId2"/>
          <a:stretch>
            <a:fillRect/>
          </a:stretch>
        </p:blipFill>
        <p:spPr>
          <a:xfrm>
            <a:off x="5208588" y="1676400"/>
            <a:ext cx="1590675" cy="514350"/>
          </a:xfrm>
          <a:prstGeom prst="rect">
            <a:avLst/>
          </a:prstGeom>
        </p:spPr>
      </p:pic>
      <p:pic>
        <p:nvPicPr>
          <p:cNvPr id="10" name="Picture 9">
            <a:extLst>
              <a:ext uri="{FF2B5EF4-FFF2-40B4-BE49-F238E27FC236}">
                <a16:creationId xmlns:a16="http://schemas.microsoft.com/office/drawing/2014/main" id="{98B2156A-BCA5-4E3D-B492-0667EF17D33D}"/>
              </a:ext>
            </a:extLst>
          </p:cNvPr>
          <p:cNvPicPr>
            <a:picLocks noChangeAspect="1"/>
          </p:cNvPicPr>
          <p:nvPr/>
        </p:nvPicPr>
        <p:blipFill>
          <a:blip r:embed="rId3"/>
          <a:stretch>
            <a:fillRect/>
          </a:stretch>
        </p:blipFill>
        <p:spPr>
          <a:xfrm>
            <a:off x="5480050" y="3228974"/>
            <a:ext cx="1590674" cy="657225"/>
          </a:xfrm>
          <a:prstGeom prst="rect">
            <a:avLst/>
          </a:prstGeom>
        </p:spPr>
      </p:pic>
      <p:pic>
        <p:nvPicPr>
          <p:cNvPr id="14" name="Picture 13" descr="Diagram&#10;&#10;Description automatically generated">
            <a:extLst>
              <a:ext uri="{FF2B5EF4-FFF2-40B4-BE49-F238E27FC236}">
                <a16:creationId xmlns:a16="http://schemas.microsoft.com/office/drawing/2014/main" id="{DF174255-E3E9-41C8-BB7B-E514A024C344}"/>
              </a:ext>
            </a:extLst>
          </p:cNvPr>
          <p:cNvPicPr>
            <a:picLocks noChangeAspect="1"/>
          </p:cNvPicPr>
          <p:nvPr/>
        </p:nvPicPr>
        <p:blipFill>
          <a:blip r:embed="rId4"/>
          <a:stretch>
            <a:fillRect/>
          </a:stretch>
        </p:blipFill>
        <p:spPr>
          <a:xfrm>
            <a:off x="5781675" y="4295775"/>
            <a:ext cx="1457325" cy="733425"/>
          </a:xfrm>
          <a:prstGeom prst="rect">
            <a:avLst/>
          </a:prstGeom>
        </p:spPr>
      </p:pic>
      <p:pic>
        <p:nvPicPr>
          <p:cNvPr id="17" name="Picture 16" descr="Diagram&#10;&#10;Description automatically generated">
            <a:extLst>
              <a:ext uri="{FF2B5EF4-FFF2-40B4-BE49-F238E27FC236}">
                <a16:creationId xmlns:a16="http://schemas.microsoft.com/office/drawing/2014/main" id="{BD7153D4-BEF9-4F89-A05C-1B7838CF4F3F}"/>
              </a:ext>
            </a:extLst>
          </p:cNvPr>
          <p:cNvPicPr>
            <a:picLocks noChangeAspect="1"/>
          </p:cNvPicPr>
          <p:nvPr/>
        </p:nvPicPr>
        <p:blipFill>
          <a:blip r:embed="rId5"/>
          <a:stretch>
            <a:fillRect/>
          </a:stretch>
        </p:blipFill>
        <p:spPr>
          <a:xfrm>
            <a:off x="5603874" y="5950597"/>
            <a:ext cx="1343025" cy="561975"/>
          </a:xfrm>
          <a:prstGeom prst="rect">
            <a:avLst/>
          </a:prstGeom>
        </p:spPr>
      </p:pic>
    </p:spTree>
    <p:extLst>
      <p:ext uri="{BB962C8B-B14F-4D97-AF65-F5344CB8AC3E}">
        <p14:creationId xmlns:p14="http://schemas.microsoft.com/office/powerpoint/2010/main" val="22785511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1C2E-F7E4-4F2D-9A77-AFD2AA6B6284}"/>
              </a:ext>
            </a:extLst>
          </p:cNvPr>
          <p:cNvSpPr>
            <a:spLocks noGrp="1"/>
          </p:cNvSpPr>
          <p:nvPr>
            <p:ph type="title"/>
          </p:nvPr>
        </p:nvSpPr>
        <p:spPr/>
        <p:txBody>
          <a:bodyPr/>
          <a:lstStyle/>
          <a:p>
            <a:r>
              <a:rPr lang="en-IN" sz="2800" b="0" i="0" dirty="0">
                <a:solidFill>
                  <a:srgbClr val="333333"/>
                </a:solidFill>
                <a:effectLst/>
                <a:latin typeface="Times New Roman" panose="02020603050405020304" pitchFamily="18" charset="0"/>
                <a:cs typeface="Times New Roman" panose="02020603050405020304" pitchFamily="18" charset="0"/>
              </a:rPr>
              <a:t>Activity Diagram Notation</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D84B0E20-A516-4CC3-BD96-31E974CC12E8}"/>
              </a:ext>
            </a:extLst>
          </p:cNvPr>
          <p:cNvSpPr>
            <a:spLocks noGrp="1"/>
          </p:cNvSpPr>
          <p:nvPr>
            <p:ph type="sldNum" sz="quarter" idx="10"/>
          </p:nvPr>
        </p:nvSpPr>
        <p:spPr/>
        <p:txBody>
          <a:bodyPr/>
          <a:lstStyle/>
          <a:p>
            <a:pPr>
              <a:defRPr/>
            </a:pPr>
            <a:fld id="{7C25196A-ECF6-4A56-914D-3A9D05A48131}" type="slidenum">
              <a:rPr lang="en-US" altLang="en-US" smtClean="0"/>
              <a:pPr>
                <a:defRPr/>
              </a:pPr>
              <a:t>136</a:t>
            </a:fld>
            <a:endParaRPr lang="en-US" altLang="en-US"/>
          </a:p>
        </p:txBody>
      </p:sp>
      <p:graphicFrame>
        <p:nvGraphicFramePr>
          <p:cNvPr id="5" name="Table 5">
            <a:extLst>
              <a:ext uri="{FF2B5EF4-FFF2-40B4-BE49-F238E27FC236}">
                <a16:creationId xmlns:a16="http://schemas.microsoft.com/office/drawing/2014/main" id="{DF9BE4C9-DC42-49AF-8EE5-A1A9D75E69B0}"/>
              </a:ext>
            </a:extLst>
          </p:cNvPr>
          <p:cNvGraphicFramePr>
            <a:graphicFrameLocks noGrp="1"/>
          </p:cNvGraphicFramePr>
          <p:nvPr>
            <p:extLst>
              <p:ext uri="{D42A27DB-BD31-4B8C-83A1-F6EECF244321}">
                <p14:modId xmlns:p14="http://schemas.microsoft.com/office/powerpoint/2010/main" val="2043756267"/>
              </p:ext>
            </p:extLst>
          </p:nvPr>
        </p:nvGraphicFramePr>
        <p:xfrm>
          <a:off x="381000" y="1066800"/>
          <a:ext cx="8763000" cy="3578059"/>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81201305"/>
                    </a:ext>
                  </a:extLst>
                </a:gridCol>
                <a:gridCol w="4572000">
                  <a:extLst>
                    <a:ext uri="{9D8B030D-6E8A-4147-A177-3AD203B41FA5}">
                      <a16:colId xmlns:a16="http://schemas.microsoft.com/office/drawing/2014/main" val="1865819785"/>
                    </a:ext>
                  </a:extLst>
                </a:gridCol>
              </a:tblGrid>
              <a:tr h="2514600">
                <a:tc>
                  <a:txBody>
                    <a:bodyPr/>
                    <a:lstStyle/>
                    <a:p>
                      <a:r>
                        <a:rPr lang="en-IN" sz="1800" b="1" i="0" kern="1200" dirty="0">
                          <a:solidFill>
                            <a:schemeClr val="tx1"/>
                          </a:solidFill>
                          <a:effectLst/>
                          <a:latin typeface="+mn-lt"/>
                          <a:ea typeface="+mn-ea"/>
                          <a:cs typeface="+mn-cs"/>
                        </a:rPr>
                        <a:t>Swimlane and Partition</a:t>
                      </a:r>
                    </a:p>
                    <a:p>
                      <a:r>
                        <a:rPr lang="en-GB" sz="1800" b="0" i="0" kern="1200" dirty="0">
                          <a:solidFill>
                            <a:schemeClr val="tx1"/>
                          </a:solidFill>
                          <a:effectLst/>
                          <a:latin typeface="+mn-lt"/>
                          <a:ea typeface="+mn-ea"/>
                          <a:cs typeface="+mn-cs"/>
                        </a:rPr>
                        <a:t>A way to group activities performed by the same actor on an activity diagram or to group activities in a single thread</a:t>
                      </a:r>
                      <a:endParaRPr lang="en-IN" dirty="0">
                        <a:solidFill>
                          <a:schemeClr val="tx1"/>
                        </a:solidFill>
                      </a:endParaRPr>
                    </a:p>
                  </a:txBody>
                  <a:tcPr/>
                </a:tc>
                <a:tc>
                  <a:txBody>
                    <a:bodyPr/>
                    <a:lstStyle/>
                    <a:p>
                      <a:endParaRPr lang="en-IN" dirty="0"/>
                    </a:p>
                  </a:txBody>
                  <a:tcPr/>
                </a:tc>
                <a:extLst>
                  <a:ext uri="{0D108BD9-81ED-4DB2-BD59-A6C34878D82A}">
                    <a16:rowId xmlns:a16="http://schemas.microsoft.com/office/drawing/2014/main" val="365636956"/>
                  </a:ext>
                </a:extLst>
              </a:tr>
              <a:tr h="106345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66908699"/>
                  </a:ext>
                </a:extLst>
              </a:tr>
            </a:tbl>
          </a:graphicData>
        </a:graphic>
      </p:graphicFrame>
      <p:pic>
        <p:nvPicPr>
          <p:cNvPr id="7" name="Picture 6" descr="Shape, rectangle&#10;&#10;Description automatically generated">
            <a:extLst>
              <a:ext uri="{FF2B5EF4-FFF2-40B4-BE49-F238E27FC236}">
                <a16:creationId xmlns:a16="http://schemas.microsoft.com/office/drawing/2014/main" id="{04083F69-64A9-4D03-9D34-DE793EE5DCD5}"/>
              </a:ext>
            </a:extLst>
          </p:cNvPr>
          <p:cNvPicPr>
            <a:picLocks noChangeAspect="1"/>
          </p:cNvPicPr>
          <p:nvPr/>
        </p:nvPicPr>
        <p:blipFill>
          <a:blip r:embed="rId2"/>
          <a:stretch>
            <a:fillRect/>
          </a:stretch>
        </p:blipFill>
        <p:spPr>
          <a:xfrm>
            <a:off x="5105400" y="1040811"/>
            <a:ext cx="1933575" cy="1933575"/>
          </a:xfrm>
          <a:prstGeom prst="rect">
            <a:avLst/>
          </a:prstGeom>
        </p:spPr>
      </p:pic>
    </p:spTree>
    <p:extLst>
      <p:ext uri="{BB962C8B-B14F-4D97-AF65-F5344CB8AC3E}">
        <p14:creationId xmlns:p14="http://schemas.microsoft.com/office/powerpoint/2010/main" val="3619744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A3E5-66B9-40E2-A1D7-18F5CA55DD42}"/>
              </a:ext>
            </a:extLst>
          </p:cNvPr>
          <p:cNvSpPr>
            <a:spLocks noGrp="1"/>
          </p:cNvSpPr>
          <p:nvPr>
            <p:ph type="title"/>
          </p:nvPr>
        </p:nvSpPr>
        <p:spPr/>
        <p:txBody>
          <a:bodyPr/>
          <a:lstStyle/>
          <a:p>
            <a:r>
              <a:rPr lang="en-IN" dirty="0"/>
              <a:t>Example</a:t>
            </a:r>
          </a:p>
        </p:txBody>
      </p:sp>
      <p:sp>
        <p:nvSpPr>
          <p:cNvPr id="3" name="Slide Number Placeholder 2">
            <a:extLst>
              <a:ext uri="{FF2B5EF4-FFF2-40B4-BE49-F238E27FC236}">
                <a16:creationId xmlns:a16="http://schemas.microsoft.com/office/drawing/2014/main" id="{327B1EDC-8421-42BB-9562-BFFBF8658A16}"/>
              </a:ext>
            </a:extLst>
          </p:cNvPr>
          <p:cNvSpPr>
            <a:spLocks noGrp="1"/>
          </p:cNvSpPr>
          <p:nvPr>
            <p:ph type="sldNum" sz="quarter" idx="10"/>
          </p:nvPr>
        </p:nvSpPr>
        <p:spPr/>
        <p:txBody>
          <a:bodyPr/>
          <a:lstStyle/>
          <a:p>
            <a:pPr>
              <a:defRPr/>
            </a:pPr>
            <a:fld id="{7C25196A-ECF6-4A56-914D-3A9D05A48131}" type="slidenum">
              <a:rPr lang="en-US" altLang="en-US" smtClean="0"/>
              <a:pPr>
                <a:defRPr/>
              </a:pPr>
              <a:t>137</a:t>
            </a:fld>
            <a:endParaRPr lang="en-US" altLang="en-US"/>
          </a:p>
        </p:txBody>
      </p:sp>
      <p:pic>
        <p:nvPicPr>
          <p:cNvPr id="2050" name="Picture 2" descr="Activity Diagram (Without Swimlane)">
            <a:extLst>
              <a:ext uri="{FF2B5EF4-FFF2-40B4-BE49-F238E27FC236}">
                <a16:creationId xmlns:a16="http://schemas.microsoft.com/office/drawing/2014/main" id="{71ECD36F-D351-4B40-9626-84A1EA8F5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295400"/>
            <a:ext cx="8229600" cy="547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80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A3E5-66B9-40E2-A1D7-18F5CA55DD42}"/>
              </a:ext>
            </a:extLst>
          </p:cNvPr>
          <p:cNvSpPr>
            <a:spLocks noGrp="1"/>
          </p:cNvSpPr>
          <p:nvPr>
            <p:ph type="title"/>
          </p:nvPr>
        </p:nvSpPr>
        <p:spPr/>
        <p:txBody>
          <a:bodyPr/>
          <a:lstStyle/>
          <a:p>
            <a:r>
              <a:rPr lang="en-IN" dirty="0"/>
              <a:t>Example</a:t>
            </a:r>
          </a:p>
        </p:txBody>
      </p:sp>
      <p:sp>
        <p:nvSpPr>
          <p:cNvPr id="3" name="Slide Number Placeholder 2">
            <a:extLst>
              <a:ext uri="{FF2B5EF4-FFF2-40B4-BE49-F238E27FC236}">
                <a16:creationId xmlns:a16="http://schemas.microsoft.com/office/drawing/2014/main" id="{327B1EDC-8421-42BB-9562-BFFBF8658A16}"/>
              </a:ext>
            </a:extLst>
          </p:cNvPr>
          <p:cNvSpPr>
            <a:spLocks noGrp="1"/>
          </p:cNvSpPr>
          <p:nvPr>
            <p:ph type="sldNum" sz="quarter" idx="10"/>
          </p:nvPr>
        </p:nvSpPr>
        <p:spPr/>
        <p:txBody>
          <a:bodyPr/>
          <a:lstStyle/>
          <a:p>
            <a:pPr>
              <a:defRPr/>
            </a:pPr>
            <a:fld id="{7C25196A-ECF6-4A56-914D-3A9D05A48131}" type="slidenum">
              <a:rPr lang="en-US" altLang="en-US" smtClean="0"/>
              <a:pPr>
                <a:defRPr/>
              </a:pPr>
              <a:t>138</a:t>
            </a:fld>
            <a:endParaRPr lang="en-US" altLang="en-US"/>
          </a:p>
        </p:txBody>
      </p:sp>
      <p:sp>
        <p:nvSpPr>
          <p:cNvPr id="4" name="TextBox 3">
            <a:extLst>
              <a:ext uri="{FF2B5EF4-FFF2-40B4-BE49-F238E27FC236}">
                <a16:creationId xmlns:a16="http://schemas.microsoft.com/office/drawing/2014/main" id="{5072C014-2863-4867-A2FE-DB21FAFA1047}"/>
              </a:ext>
            </a:extLst>
          </p:cNvPr>
          <p:cNvSpPr txBox="1"/>
          <p:nvPr/>
        </p:nvSpPr>
        <p:spPr>
          <a:xfrm>
            <a:off x="3364888" y="1828800"/>
            <a:ext cx="304262" cy="369332"/>
          </a:xfrm>
          <a:prstGeom prst="rect">
            <a:avLst/>
          </a:prstGeom>
          <a:noFill/>
        </p:spPr>
        <p:txBody>
          <a:bodyPr wrap="square" rtlCol="0">
            <a:spAutoFit/>
          </a:bodyPr>
          <a:lstStyle/>
          <a:p>
            <a:endParaRPr lang="en-IN" dirty="0"/>
          </a:p>
        </p:txBody>
      </p:sp>
      <p:pic>
        <p:nvPicPr>
          <p:cNvPr id="3074" name="Picture 2" descr="Activity Diagram (With Swimlane)">
            <a:extLst>
              <a:ext uri="{FF2B5EF4-FFF2-40B4-BE49-F238E27FC236}">
                <a16:creationId xmlns:a16="http://schemas.microsoft.com/office/drawing/2014/main" id="{2ADED2CC-8FE4-44B3-8542-B2581D5D7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000999"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408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139</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838199" y="1417638"/>
            <a:ext cx="8094663" cy="3785652"/>
          </a:xfrm>
          <a:prstGeom prst="rect">
            <a:avLst/>
          </a:prstGeom>
          <a:noFill/>
        </p:spPr>
        <p:txBody>
          <a:bodyPr wrap="square" rtlCol="0">
            <a:spAutoFit/>
          </a:bodyPr>
          <a:lstStyle/>
          <a:p>
            <a:pPr marL="285750" indent="-285750"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Collaboration diagrams (</a:t>
            </a:r>
            <a:r>
              <a:rPr lang="en-GB" sz="2400" b="1" i="0" dirty="0">
                <a:effectLst/>
                <a:latin typeface="Times New Roman" panose="02020603050405020304" pitchFamily="18" charset="0"/>
                <a:cs typeface="Times New Roman" panose="02020603050405020304" pitchFamily="18" charset="0"/>
              </a:rPr>
              <a:t>known as Communication Diagram in UML 2.x</a:t>
            </a:r>
            <a:r>
              <a:rPr lang="en-GB" sz="2400" b="0" i="0" dirty="0">
                <a:effectLst/>
                <a:latin typeface="Times New Roman" panose="02020603050405020304" pitchFamily="18" charset="0"/>
                <a:cs typeface="Times New Roman" panose="02020603050405020304" pitchFamily="18" charset="0"/>
              </a:rPr>
              <a:t>) are used to show how objects interact to perform the </a:t>
            </a:r>
            <a:r>
              <a:rPr lang="en-GB" sz="2400" b="0" i="0" dirty="0" err="1">
                <a:effectLst/>
                <a:latin typeface="Times New Roman" panose="02020603050405020304" pitchFamily="18" charset="0"/>
                <a:cs typeface="Times New Roman" panose="02020603050405020304" pitchFamily="18" charset="0"/>
              </a:rPr>
              <a:t>behavior</a:t>
            </a:r>
            <a:r>
              <a:rPr lang="en-GB" sz="2400" b="0" i="0" dirty="0">
                <a:effectLst/>
                <a:latin typeface="Times New Roman" panose="02020603050405020304" pitchFamily="18" charset="0"/>
                <a:cs typeface="Times New Roman" panose="02020603050405020304" pitchFamily="18" charset="0"/>
              </a:rPr>
              <a:t> of a particular use case, or a part of a use case. </a:t>
            </a:r>
          </a:p>
          <a:p>
            <a:pPr marL="285750" indent="-285750"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Along with sequence diagrams, collaboration are used by designers to define and clarify the roles of the objects that perform a particular flow of events of a use case.</a:t>
            </a:r>
          </a:p>
          <a:p>
            <a:pPr marL="285750" indent="-285750" algn="just">
              <a:buFont typeface="Arial" panose="020B0604020202020204" pitchFamily="34" charset="0"/>
              <a:buChar char="•"/>
            </a:pPr>
            <a:endParaRPr lang="en-GB"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 They are the primary source of information used to determining class responsibilities and interfaces.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306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lIns="81967" tIns="40984" rIns="81967" bIns="40984"/>
          <a:lstStyle/>
          <a:p>
            <a:r>
              <a:rPr lang="en-US"/>
              <a:t>Use Cases</a:t>
            </a:r>
          </a:p>
        </p:txBody>
      </p:sp>
      <p:sp>
        <p:nvSpPr>
          <p:cNvPr id="623619" name="Rectangle 3"/>
          <p:cNvSpPr>
            <a:spLocks noGrp="1" noChangeArrowheads="1"/>
          </p:cNvSpPr>
          <p:nvPr>
            <p:ph type="body" idx="1"/>
          </p:nvPr>
        </p:nvSpPr>
        <p:spPr>
          <a:xfrm>
            <a:off x="439984" y="1524001"/>
            <a:ext cx="8323017" cy="4191134"/>
          </a:xfrm>
        </p:spPr>
        <p:txBody>
          <a:bodyPr lIns="81967" tIns="40984" rIns="81967" bIns="40984"/>
          <a:lstStyle/>
          <a:p>
            <a:endParaRPr lang="en-US" dirty="0"/>
          </a:p>
          <a:p>
            <a:r>
              <a:rPr lang="en-US" dirty="0"/>
              <a:t>Step 1 Identify the actors</a:t>
            </a:r>
          </a:p>
          <a:p>
            <a:r>
              <a:rPr lang="en-US" dirty="0"/>
              <a:t>As we read the scenario, define those people or systems that are going to interact with the scenario. </a:t>
            </a:r>
          </a:p>
          <a:p>
            <a:endParaRPr lang="en-US" dirty="0"/>
          </a:p>
          <a:p>
            <a:r>
              <a:rPr lang="en-US" dirty="0"/>
              <a:t> </a:t>
            </a:r>
            <a:r>
              <a:rPr lang="en-US" sz="1725" dirty="0"/>
              <a:t>A </a:t>
            </a:r>
            <a:r>
              <a:rPr lang="en-US" sz="1725" i="1" dirty="0"/>
              <a:t>patient calls the clinic to make an appointment for a yearly checkup. The receptionist finds the nearest empty time slot in the appointment book and schedules the appointment for that time slot. " </a:t>
            </a:r>
          </a:p>
          <a:p>
            <a:endParaRPr lang="en-US" sz="1725" i="1" dirty="0"/>
          </a:p>
          <a:p>
            <a:endParaRPr lang="en-US" sz="1725"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140</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5324535"/>
          </a:xfrm>
          <a:prstGeom prst="rect">
            <a:avLst/>
          </a:prstGeom>
          <a:noFill/>
        </p:spPr>
        <p:txBody>
          <a:bodyPr wrap="square" rtlCol="0">
            <a:spAutoFit/>
          </a:bodyPr>
          <a:lstStyle/>
          <a:p>
            <a:pPr algn="l"/>
            <a:r>
              <a:rPr lang="en-GB" sz="2000" b="1" i="0" dirty="0">
                <a:solidFill>
                  <a:srgbClr val="333333"/>
                </a:solidFill>
                <a:effectLst/>
                <a:latin typeface="Open Sans" panose="020B0606030504020204" pitchFamily="34" charset="0"/>
              </a:rPr>
              <a:t>What is a Collaboration?</a:t>
            </a:r>
          </a:p>
          <a:p>
            <a:pPr algn="l">
              <a:buFont typeface="Arial" panose="020B0604020202020204" pitchFamily="34" charset="0"/>
              <a:buChar char="•"/>
            </a:pPr>
            <a:r>
              <a:rPr lang="en-GB" sz="2000" i="0" dirty="0">
                <a:effectLst/>
                <a:latin typeface="Open Sans" panose="020B0606030504020204" pitchFamily="34" charset="0"/>
              </a:rPr>
              <a:t>A Collaboration is a collection of named objects and actors with links connecting them. They collaborate in performing some task.</a:t>
            </a:r>
          </a:p>
          <a:p>
            <a:pPr algn="l"/>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A Collaboration defines a set of participants and relationships that are meaningful for a given set of purposes</a:t>
            </a:r>
          </a:p>
          <a:p>
            <a:pPr algn="l"/>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A Collaboration between objects working together provides emergent desirable functionalities in Object-Oriented systems</a:t>
            </a:r>
          </a:p>
          <a:p>
            <a:pPr algn="l">
              <a:buFont typeface="Arial" panose="020B0604020202020204" pitchFamily="34" charset="0"/>
              <a:buChar char="•"/>
            </a:pPr>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Each object (responsibility) partially supports emergent functionalities</a:t>
            </a:r>
          </a:p>
          <a:p>
            <a:pPr algn="l"/>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Objects are able to produce (usable) high-level functionalities by working together</a:t>
            </a:r>
          </a:p>
          <a:p>
            <a:pPr algn="l">
              <a:buFont typeface="Arial" panose="020B0604020202020204" pitchFamily="34" charset="0"/>
              <a:buChar char="•"/>
            </a:pPr>
            <a:r>
              <a:rPr lang="en-GB" sz="2000" i="0" dirty="0">
                <a:effectLst/>
                <a:latin typeface="Open Sans" panose="020B0606030504020204" pitchFamily="34" charset="0"/>
              </a:rPr>
              <a:t>Objects collaborate by communicating (passing messages) with one another in order to work together</a:t>
            </a:r>
          </a:p>
          <a:p>
            <a:pPr algn="just"/>
            <a:r>
              <a:rPr lang="en-GB" sz="2000" b="0" i="0" dirty="0">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750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141</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5016758"/>
          </a:xfrm>
          <a:prstGeom prst="rect">
            <a:avLst/>
          </a:prstGeom>
          <a:noFill/>
        </p:spPr>
        <p:txBody>
          <a:bodyPr wrap="square" rtlCol="0">
            <a:spAutoFit/>
          </a:bodyPr>
          <a:lstStyle/>
          <a:p>
            <a:r>
              <a:rPr lang="en-IN" sz="2000" b="1" i="0" dirty="0">
                <a:effectLst/>
                <a:latin typeface="Open Sans" panose="020B0606030504020204" pitchFamily="34" charset="0"/>
              </a:rPr>
              <a:t>Why Collaboration Diagram?</a:t>
            </a:r>
          </a:p>
          <a:p>
            <a:pPr marL="342900" indent="-34290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Unlike a sequence diagram, a collaboration diagram shows the relationships among the objects.</a:t>
            </a:r>
          </a:p>
          <a:p>
            <a:pPr marL="342900" indent="-34290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 Sequence diagrams and collaboration diagrams express similar information, but show it in different ways.</a:t>
            </a:r>
          </a:p>
          <a:p>
            <a:pPr marL="342900" indent="-34290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Because of the format of the collaboration diagram, they tend to better suited for analysis activities (see Activity: Use-Case Analysis).   </a:t>
            </a:r>
          </a:p>
          <a:p>
            <a:pPr marL="342900" indent="-342900" algn="l">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Specifically, they tend to be better suited to depicting simpler interactions of smaller numbers of objects.  However, if the number of objects and messages grows, the diagram becomes increasingly hard to read.  </a:t>
            </a:r>
          </a:p>
          <a:p>
            <a:pPr marL="342900" indent="-34290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In addition, it is difficult to show additional descriptive information such as timing, decision points, or other unstructured information that can be easily added to the notes in a sequence diagram.</a:t>
            </a:r>
          </a:p>
          <a:p>
            <a:pPr marL="342900" indent="-342900">
              <a:buFont typeface="Arial" panose="020B0604020202020204" pitchFamily="34" charset="0"/>
              <a:buChar char="•"/>
            </a:pPr>
            <a:endParaRPr lang="en-IN" sz="2000" b="1" i="0" dirty="0">
              <a:effectLst/>
              <a:latin typeface="Times New Roman" panose="02020603050405020304" pitchFamily="18" charset="0"/>
              <a:cs typeface="Times New Roman" panose="02020603050405020304" pitchFamily="18" charset="0"/>
            </a:endParaRP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049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142</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4401205"/>
          </a:xfrm>
          <a:prstGeom prst="rect">
            <a:avLst/>
          </a:prstGeom>
          <a:noFill/>
        </p:spPr>
        <p:txBody>
          <a:bodyPr wrap="square" rtlCol="0">
            <a:spAutoFit/>
          </a:bodyPr>
          <a:lstStyle/>
          <a:p>
            <a:r>
              <a:rPr lang="en-IN" sz="2000" b="1" i="0" dirty="0">
                <a:effectLst/>
                <a:latin typeface="Open Sans" panose="020B0606030504020204" pitchFamily="34" charset="0"/>
              </a:rPr>
              <a:t>Why Collaboration Diagram?</a:t>
            </a:r>
          </a:p>
          <a:p>
            <a:pPr algn="l"/>
            <a:r>
              <a:rPr lang="en-GB" sz="2000" b="0" i="0" dirty="0">
                <a:effectLst/>
                <a:latin typeface="Times New Roman" panose="02020603050405020304" pitchFamily="18" charset="0"/>
                <a:cs typeface="Times New Roman" panose="02020603050405020304" pitchFamily="18" charset="0"/>
              </a:rPr>
              <a:t>here are some use cases that we want to create a collaboration diagram for:</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Model collaborations between objects or roles that deliver the functionalities of use cases and operations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Model mechanisms within the architectural design of the system</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Capture interactions that show the messages passing between objects and roles within the collaboration</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Model alternative scenarios within use cases or operations that involve the collaboration of different objects and interactions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Support the identification of objects (hence classes) that participate in use cases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Each message in a collaboration diagram has a sequence number.</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The top-level message is numbered 1. Messages sent during the same call have the same decimal prefix but suffixes of 1, 2, etc. according to when they occur.</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7542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143</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3785652"/>
          </a:xfrm>
          <a:prstGeom prst="rect">
            <a:avLst/>
          </a:prstGeom>
          <a:noFill/>
        </p:spPr>
        <p:txBody>
          <a:bodyPr wrap="square" rtlCol="0">
            <a:spAutoFit/>
          </a:bodyPr>
          <a:lstStyle/>
          <a:p>
            <a:pPr algn="l"/>
            <a:endParaRPr lang="en-GB" sz="2000" b="1" i="0" dirty="0">
              <a:solidFill>
                <a:srgbClr val="333333"/>
              </a:solidFill>
              <a:effectLst/>
              <a:latin typeface="Open Sans" panose="020B0606030504020204" pitchFamily="34" charset="0"/>
            </a:endParaRPr>
          </a:p>
          <a:p>
            <a:r>
              <a:rPr lang="en-IN" sz="2000" b="0" i="0" dirty="0">
                <a:effectLst/>
                <a:latin typeface="Open Sans" panose="020B0606030504020204" pitchFamily="34" charset="0"/>
              </a:rPr>
              <a:t>Notations of Collaboration Diagram</a:t>
            </a:r>
          </a:p>
          <a:p>
            <a:pPr algn="l"/>
            <a:endParaRPr lang="en-GB" sz="2000" b="1" dirty="0">
              <a:solidFill>
                <a:srgbClr val="333333"/>
              </a:solidFill>
              <a:latin typeface="Open Sans" panose="020B0606030504020204" pitchFamily="34" charset="0"/>
            </a:endParaRPr>
          </a:p>
          <a:p>
            <a:pPr algn="l"/>
            <a:r>
              <a:rPr lang="en-GB" sz="2000" b="1" i="0" dirty="0">
                <a:effectLst/>
                <a:latin typeface="Open Sans" panose="020B0606030504020204" pitchFamily="34" charset="0"/>
              </a:rPr>
              <a:t>Actors</a:t>
            </a:r>
          </a:p>
          <a:p>
            <a:pPr algn="l"/>
            <a:r>
              <a:rPr lang="en-GB" sz="2000" i="0" dirty="0">
                <a:effectLst/>
                <a:latin typeface="Open Sans" panose="020B0606030504020204" pitchFamily="34" charset="0"/>
              </a:rPr>
              <a:t>Normally an actor instance occurs in the collaboration diagram, as the invoker of the interaction. If you have several actor instances in the same diagram, try keeping them in the periphery of the diagram.</a:t>
            </a:r>
          </a:p>
          <a:p>
            <a:pPr algn="l"/>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Each Actor is named and has a role</a:t>
            </a:r>
          </a:p>
          <a:p>
            <a:pPr algn="l">
              <a:buFont typeface="Arial" panose="020B0604020202020204" pitchFamily="34" charset="0"/>
              <a:buChar char="•"/>
            </a:pPr>
            <a:endParaRPr lang="en-GB" sz="2000" i="0" dirty="0">
              <a:effectLst/>
              <a:latin typeface="Open Sans" panose="020B0606030504020204" pitchFamily="34" charset="0"/>
            </a:endParaRPr>
          </a:p>
          <a:p>
            <a:pPr algn="l">
              <a:buFont typeface="Arial" panose="020B0604020202020204" pitchFamily="34" charset="0"/>
              <a:buChar char="•"/>
            </a:pPr>
            <a:r>
              <a:rPr lang="en-GB" sz="2000" i="0" dirty="0">
                <a:effectLst/>
                <a:latin typeface="Open Sans" panose="020B0606030504020204" pitchFamily="34" charset="0"/>
              </a:rPr>
              <a:t>One actor will be the initiator of the use case</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521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144</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5016758"/>
          </a:xfrm>
          <a:prstGeom prst="rect">
            <a:avLst/>
          </a:prstGeom>
          <a:noFill/>
        </p:spPr>
        <p:txBody>
          <a:bodyPr wrap="square" rtlCol="0">
            <a:spAutoFit/>
          </a:bodyPr>
          <a:lstStyle/>
          <a:p>
            <a:pPr algn="l"/>
            <a:endParaRPr lang="en-GB" sz="2000" b="1" i="0" dirty="0">
              <a:solidFill>
                <a:srgbClr val="333333"/>
              </a:solidFill>
              <a:effectLst/>
              <a:latin typeface="Open Sans" panose="020B0606030504020204" pitchFamily="34" charset="0"/>
            </a:endParaRPr>
          </a:p>
          <a:p>
            <a:r>
              <a:rPr lang="en-IN" sz="2000" b="0" i="0" dirty="0">
                <a:effectLst/>
                <a:latin typeface="Open Sans" panose="020B0606030504020204" pitchFamily="34" charset="0"/>
              </a:rPr>
              <a:t>Notations of Collaboration Diagram</a:t>
            </a:r>
          </a:p>
          <a:p>
            <a:pPr algn="l"/>
            <a:endParaRPr lang="en-GB" sz="2000" b="1" dirty="0">
              <a:solidFill>
                <a:srgbClr val="333333"/>
              </a:solidFill>
              <a:latin typeface="Open Sans" panose="020B0606030504020204" pitchFamily="34" charset="0"/>
            </a:endParaRPr>
          </a:p>
          <a:p>
            <a:pPr algn="l"/>
            <a:r>
              <a:rPr lang="en-GB" sz="2000" b="1" i="0" dirty="0">
                <a:solidFill>
                  <a:srgbClr val="333333"/>
                </a:solidFill>
                <a:effectLst/>
                <a:latin typeface="Open Sans" panose="020B0606030504020204" pitchFamily="34" charset="0"/>
              </a:rPr>
              <a:t>Objects</a:t>
            </a:r>
          </a:p>
          <a:p>
            <a:pPr marL="342900" indent="-342900" algn="l">
              <a:buFont typeface="Arial" panose="020B0604020202020204" pitchFamily="34" charset="0"/>
              <a:buChar char="•"/>
            </a:pPr>
            <a:r>
              <a:rPr lang="en-GB" sz="2000" b="0" i="0" dirty="0">
                <a:effectLst/>
                <a:latin typeface="Open Sans" panose="020B0606030504020204" pitchFamily="34" charset="0"/>
              </a:rPr>
              <a:t>An object is represented by an object symbol showing the name of the object and its class underlined, separated by a colon:</a:t>
            </a:r>
          </a:p>
          <a:p>
            <a:pPr marL="342900" indent="-342900" algn="l">
              <a:buFont typeface="Arial" panose="020B0604020202020204" pitchFamily="34" charset="0"/>
              <a:buChar char="•"/>
            </a:pPr>
            <a:r>
              <a:rPr lang="en-GB" sz="2000" b="0" i="0" u="sng" dirty="0" err="1">
                <a:effectLst/>
                <a:latin typeface="Open Sans" panose="020B0606030504020204" pitchFamily="34" charset="0"/>
              </a:rPr>
              <a:t>Object_name</a:t>
            </a:r>
            <a:r>
              <a:rPr lang="en-GB" sz="2000" b="0" i="0" u="sng" dirty="0">
                <a:effectLst/>
                <a:latin typeface="Open Sans" panose="020B0606030504020204" pitchFamily="34" charset="0"/>
              </a:rPr>
              <a:t> : </a:t>
            </a:r>
            <a:r>
              <a:rPr lang="en-GB" sz="2000" b="0" i="0" u="sng" dirty="0" err="1">
                <a:effectLst/>
                <a:latin typeface="Open Sans" panose="020B0606030504020204" pitchFamily="34" charset="0"/>
              </a:rPr>
              <a:t>class_name</a:t>
            </a:r>
            <a:endParaRPr lang="en-GB" sz="2000" b="0" i="0" dirty="0">
              <a:effectLst/>
              <a:latin typeface="Open Sans" panose="020B0606030504020204" pitchFamily="34" charset="0"/>
            </a:endParaRPr>
          </a:p>
          <a:p>
            <a:pPr marL="342900" indent="-342900" algn="l">
              <a:buFont typeface="Arial" panose="020B0604020202020204" pitchFamily="34" charset="0"/>
              <a:buChar char="•"/>
            </a:pPr>
            <a:r>
              <a:rPr lang="en-GB" sz="2000" b="0" i="0" dirty="0">
                <a:effectLst/>
                <a:latin typeface="Open Sans" panose="020B0606030504020204" pitchFamily="34" charset="0"/>
              </a:rPr>
              <a:t>You can use objects in collaboration diagrams in the following ways:</a:t>
            </a:r>
          </a:p>
          <a:p>
            <a:pPr algn="l">
              <a:buFont typeface="Arial" panose="020B0604020202020204" pitchFamily="34" charset="0"/>
              <a:buChar char="•"/>
            </a:pPr>
            <a:r>
              <a:rPr lang="en-GB" sz="2000" b="0" i="0" dirty="0">
                <a:effectLst/>
                <a:latin typeface="Open Sans" panose="020B0606030504020204" pitchFamily="34" charset="0"/>
              </a:rPr>
              <a:t>Each object in the collaboration is named and has its class specified</a:t>
            </a:r>
          </a:p>
          <a:p>
            <a:pPr algn="l">
              <a:buFont typeface="Arial" panose="020B0604020202020204" pitchFamily="34" charset="0"/>
              <a:buChar char="•"/>
            </a:pPr>
            <a:r>
              <a:rPr lang="en-GB" sz="2000" b="0" i="0" dirty="0">
                <a:effectLst/>
                <a:latin typeface="Open Sans" panose="020B0606030504020204" pitchFamily="34" charset="0"/>
              </a:rPr>
              <a:t>Not all classes need to appear</a:t>
            </a:r>
          </a:p>
          <a:p>
            <a:pPr algn="l">
              <a:buFont typeface="Arial" panose="020B0604020202020204" pitchFamily="34" charset="0"/>
              <a:buChar char="•"/>
            </a:pPr>
            <a:r>
              <a:rPr lang="en-GB" sz="2000" b="0" i="0" dirty="0">
                <a:effectLst/>
                <a:latin typeface="Open Sans" panose="020B0606030504020204" pitchFamily="34" charset="0"/>
              </a:rPr>
              <a:t>There may be more than one object of a class</a:t>
            </a:r>
          </a:p>
          <a:p>
            <a:pPr algn="l">
              <a:buFont typeface="Arial" panose="020B0604020202020204" pitchFamily="34" charset="0"/>
              <a:buChar char="•"/>
            </a:pPr>
            <a:r>
              <a:rPr lang="en-GB" sz="2000" b="0" i="0" dirty="0">
                <a:effectLst/>
                <a:latin typeface="Open Sans" panose="020B0606030504020204" pitchFamily="34" charset="0"/>
              </a:rPr>
              <a:t>An object’s class can be unspecified. Normally you create a collaboration diagram with objects first and specify their classes later.</a:t>
            </a:r>
          </a:p>
          <a:p>
            <a:pPr algn="l">
              <a:buFont typeface="Arial" panose="020B0604020202020204" pitchFamily="34" charset="0"/>
              <a:buChar char="•"/>
            </a:pPr>
            <a:r>
              <a:rPr lang="en-GB" sz="2000" b="0" i="0" dirty="0">
                <a:effectLst/>
                <a:latin typeface="Open Sans" panose="020B0606030504020204" pitchFamily="34" charset="0"/>
              </a:rPr>
              <a:t>The objects can be unnamed, but you should name them if you want to discriminate different objects of the same class.</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9401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145</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4708981"/>
          </a:xfrm>
          <a:prstGeom prst="rect">
            <a:avLst/>
          </a:prstGeom>
          <a:noFill/>
        </p:spPr>
        <p:txBody>
          <a:bodyPr wrap="square" rtlCol="0">
            <a:spAutoFit/>
          </a:bodyPr>
          <a:lstStyle/>
          <a:p>
            <a:pPr algn="l"/>
            <a:endParaRPr lang="en-GB" sz="2000" b="1" i="0" dirty="0">
              <a:solidFill>
                <a:srgbClr val="333333"/>
              </a:solidFill>
              <a:effectLst/>
              <a:latin typeface="Open Sans" panose="020B0606030504020204" pitchFamily="34" charset="0"/>
            </a:endParaRPr>
          </a:p>
          <a:p>
            <a:r>
              <a:rPr lang="en-IN" sz="2000" b="0" i="0" dirty="0">
                <a:effectLst/>
                <a:latin typeface="Open Sans" panose="020B0606030504020204" pitchFamily="34" charset="0"/>
              </a:rPr>
              <a:t>Notations of Collaboration Diagram</a:t>
            </a:r>
          </a:p>
          <a:p>
            <a:pPr algn="l"/>
            <a:endParaRPr lang="en-GB" sz="2000" b="1" dirty="0">
              <a:solidFill>
                <a:srgbClr val="333333"/>
              </a:solidFill>
              <a:latin typeface="Open Sans" panose="020B0606030504020204" pitchFamily="34" charset="0"/>
            </a:endParaRPr>
          </a:p>
          <a:p>
            <a:pPr algn="l"/>
            <a:r>
              <a:rPr lang="en-GB" sz="2000" b="1" i="0" dirty="0">
                <a:solidFill>
                  <a:srgbClr val="333333"/>
                </a:solidFill>
                <a:effectLst/>
                <a:latin typeface="Open Sans" panose="020B0606030504020204" pitchFamily="34" charset="0"/>
              </a:rPr>
              <a:t>Links</a:t>
            </a:r>
          </a:p>
          <a:p>
            <a:pPr algn="l"/>
            <a:r>
              <a:rPr lang="en-GB" sz="2000" i="0" dirty="0">
                <a:effectLst/>
                <a:latin typeface="Times New Roman" panose="02020603050405020304" pitchFamily="18" charset="0"/>
                <a:cs typeface="Times New Roman" panose="02020603050405020304" pitchFamily="18" charset="0"/>
              </a:rPr>
              <a:t>Links connect objects and actors and are instances of associations and each link corresponds to an association in the class diagram</a:t>
            </a:r>
          </a:p>
          <a:p>
            <a:pPr algn="l"/>
            <a:r>
              <a:rPr lang="en-GB" sz="2000" i="0" dirty="0">
                <a:effectLst/>
                <a:latin typeface="Times New Roman" panose="02020603050405020304" pitchFamily="18" charset="0"/>
                <a:cs typeface="Times New Roman" panose="02020603050405020304" pitchFamily="18" charset="0"/>
              </a:rPr>
              <a:t>Links are defined as follows:</a:t>
            </a:r>
          </a:p>
          <a:p>
            <a:pPr algn="l">
              <a:buFont typeface="Arial" panose="020B0604020202020204" pitchFamily="34" charset="0"/>
              <a:buChar char="•"/>
            </a:pPr>
            <a:r>
              <a:rPr lang="en-GB" sz="2000" i="0" dirty="0">
                <a:effectLst/>
                <a:latin typeface="Times New Roman" panose="02020603050405020304" pitchFamily="18" charset="0"/>
                <a:cs typeface="Times New Roman" panose="02020603050405020304" pitchFamily="18" charset="0"/>
              </a:rPr>
              <a:t>A link is a relationship among objects across which messages can be sent. In collaboration diagrams, a link is shown as a solid line between two objects.</a:t>
            </a:r>
          </a:p>
          <a:p>
            <a:pPr algn="l">
              <a:buFont typeface="Arial" panose="020B0604020202020204" pitchFamily="34" charset="0"/>
              <a:buChar char="•"/>
            </a:pPr>
            <a:r>
              <a:rPr lang="en-GB" sz="2000" i="0" dirty="0">
                <a:effectLst/>
                <a:latin typeface="Times New Roman" panose="02020603050405020304" pitchFamily="18" charset="0"/>
                <a:cs typeface="Times New Roman" panose="02020603050405020304" pitchFamily="18" charset="0"/>
              </a:rPr>
              <a:t>An object interacts with, or navigates to, other objects through its links to these objects.</a:t>
            </a:r>
          </a:p>
          <a:p>
            <a:pPr algn="l">
              <a:buFont typeface="Arial" panose="020B0604020202020204" pitchFamily="34" charset="0"/>
              <a:buChar char="•"/>
            </a:pPr>
            <a:r>
              <a:rPr lang="en-GB" sz="2000" i="0" dirty="0">
                <a:effectLst/>
                <a:latin typeface="Times New Roman" panose="02020603050405020304" pitchFamily="18" charset="0"/>
                <a:cs typeface="Times New Roman" panose="02020603050405020304" pitchFamily="18" charset="0"/>
              </a:rPr>
              <a:t>A link can be an instance of an association, or it can be anonymous, meaning that its association is unspecified.</a:t>
            </a:r>
          </a:p>
          <a:p>
            <a:pPr algn="l">
              <a:buFont typeface="Arial" panose="020B0604020202020204" pitchFamily="34" charset="0"/>
              <a:buChar char="•"/>
            </a:pPr>
            <a:r>
              <a:rPr lang="en-GB" sz="2000" i="0" dirty="0">
                <a:effectLst/>
                <a:latin typeface="Times New Roman" panose="02020603050405020304" pitchFamily="18" charset="0"/>
                <a:cs typeface="Times New Roman" panose="02020603050405020304" pitchFamily="18" charset="0"/>
              </a:rPr>
              <a:t>Message flows are attached to links, see Messages.</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00963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146</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228601" y="990600"/>
            <a:ext cx="8704262" cy="4093428"/>
          </a:xfrm>
          <a:prstGeom prst="rect">
            <a:avLst/>
          </a:prstGeom>
          <a:noFill/>
        </p:spPr>
        <p:txBody>
          <a:bodyPr wrap="square" rtlCol="0">
            <a:spAutoFit/>
          </a:bodyPr>
          <a:lstStyle/>
          <a:p>
            <a:pPr algn="l"/>
            <a:endParaRPr lang="en-GB" sz="2000" b="1" i="0" dirty="0">
              <a:solidFill>
                <a:srgbClr val="333333"/>
              </a:solidFill>
              <a:effectLst/>
              <a:latin typeface="Open Sans" panose="020B0606030504020204" pitchFamily="34" charset="0"/>
            </a:endParaRPr>
          </a:p>
          <a:p>
            <a:r>
              <a:rPr lang="en-IN" sz="2000" b="0" i="0" dirty="0">
                <a:effectLst/>
                <a:latin typeface="Open Sans" panose="020B0606030504020204" pitchFamily="34" charset="0"/>
              </a:rPr>
              <a:t>Notations of Collaboration Diagram</a:t>
            </a:r>
          </a:p>
          <a:p>
            <a:pPr algn="l"/>
            <a:endParaRPr lang="en-GB" sz="2000" b="1" dirty="0">
              <a:solidFill>
                <a:srgbClr val="333333"/>
              </a:solidFill>
              <a:latin typeface="Open Sans" panose="020B0606030504020204" pitchFamily="34" charset="0"/>
            </a:endParaRPr>
          </a:p>
          <a:p>
            <a:pPr algn="l"/>
            <a:r>
              <a:rPr lang="en-GB" sz="2000" b="1" i="0" dirty="0">
                <a:solidFill>
                  <a:srgbClr val="333333"/>
                </a:solidFill>
                <a:effectLst/>
                <a:latin typeface="Times New Roman" panose="02020603050405020304" pitchFamily="18" charset="0"/>
                <a:cs typeface="Times New Roman" panose="02020603050405020304" pitchFamily="18" charset="0"/>
              </a:rPr>
              <a:t>Messages</a:t>
            </a:r>
          </a:p>
          <a:p>
            <a:pPr algn="l"/>
            <a:r>
              <a:rPr lang="en-GB" sz="2000" b="0" i="0" dirty="0">
                <a:solidFill>
                  <a:srgbClr val="737C85"/>
                </a:solidFill>
                <a:effectLst/>
                <a:latin typeface="Open Sans" panose="020B0606030504020204" pitchFamily="34" charset="0"/>
              </a:rPr>
              <a:t>A message is a communication between objects that conveys information with the expectation that activity will ensue. In collaboration diagrams, a message is shown as a </a:t>
            </a:r>
            <a:r>
              <a:rPr lang="en-GB" sz="2000" b="0" i="0" dirty="0" err="1">
                <a:solidFill>
                  <a:srgbClr val="737C85"/>
                </a:solidFill>
                <a:effectLst/>
                <a:latin typeface="Open Sans" panose="020B0606030504020204" pitchFamily="34" charset="0"/>
              </a:rPr>
              <a:t>labeled</a:t>
            </a:r>
            <a:r>
              <a:rPr lang="en-GB" sz="2000" b="0" i="0" dirty="0">
                <a:solidFill>
                  <a:srgbClr val="737C85"/>
                </a:solidFill>
                <a:effectLst/>
                <a:latin typeface="Open Sans" panose="020B0606030504020204" pitchFamily="34" charset="0"/>
              </a:rPr>
              <a:t> arrow placed near a link.</a:t>
            </a:r>
          </a:p>
          <a:p>
            <a:pPr algn="l"/>
            <a:endParaRPr lang="en-GB" sz="2000" b="0" i="0" dirty="0">
              <a:solidFill>
                <a:srgbClr val="737C85"/>
              </a:solidFill>
              <a:effectLst/>
              <a:latin typeface="Open Sans" panose="020B0606030504020204" pitchFamily="34" charset="0"/>
            </a:endParaRPr>
          </a:p>
          <a:p>
            <a:pPr algn="l">
              <a:buFont typeface="Arial" panose="020B0604020202020204" pitchFamily="34" charset="0"/>
              <a:buChar char="•"/>
            </a:pPr>
            <a:r>
              <a:rPr lang="en-GB" sz="2000" b="0" i="0" dirty="0">
                <a:solidFill>
                  <a:srgbClr val="737C85"/>
                </a:solidFill>
                <a:effectLst/>
                <a:latin typeface="Open Sans" panose="020B0606030504020204" pitchFamily="34" charset="0"/>
              </a:rPr>
              <a:t>The message is directed from sender to receiver</a:t>
            </a:r>
          </a:p>
          <a:p>
            <a:pPr algn="l">
              <a:buFont typeface="Arial" panose="020B0604020202020204" pitchFamily="34" charset="0"/>
              <a:buChar char="•"/>
            </a:pPr>
            <a:r>
              <a:rPr lang="en-GB" sz="2000" b="0" i="0" dirty="0">
                <a:solidFill>
                  <a:srgbClr val="737C85"/>
                </a:solidFill>
                <a:effectLst/>
                <a:latin typeface="Open Sans" panose="020B0606030504020204" pitchFamily="34" charset="0"/>
              </a:rPr>
              <a:t>The receiver must understand the message</a:t>
            </a:r>
          </a:p>
          <a:p>
            <a:pPr algn="l">
              <a:buFont typeface="Arial" panose="020B0604020202020204" pitchFamily="34" charset="0"/>
              <a:buChar char="•"/>
            </a:pPr>
            <a:r>
              <a:rPr lang="en-GB" sz="2000" b="0" i="0" dirty="0">
                <a:solidFill>
                  <a:srgbClr val="737C85"/>
                </a:solidFill>
                <a:effectLst/>
                <a:latin typeface="Open Sans" panose="020B0606030504020204" pitchFamily="34" charset="0"/>
              </a:rPr>
              <a:t>The association must be navigable in that direction</a:t>
            </a:r>
          </a:p>
          <a:p>
            <a:pPr algn="l"/>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797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0E49-8C01-4CB7-9BF2-66BADF34CAC4}"/>
              </a:ext>
            </a:extLst>
          </p:cNvPr>
          <p:cNvSpPr>
            <a:spLocks noGrp="1"/>
          </p:cNvSpPr>
          <p:nvPr>
            <p:ph type="title"/>
          </p:nvPr>
        </p:nvSpPr>
        <p:spPr/>
        <p:txBody>
          <a:bodyPr/>
          <a:lstStyle/>
          <a:p>
            <a:pPr algn="ctr"/>
            <a:r>
              <a:rPr lang="en-IN" sz="2800" b="0" i="0" dirty="0">
                <a:solidFill>
                  <a:srgbClr val="333333"/>
                </a:solidFill>
                <a:effectLst/>
                <a:latin typeface="Times New Roman" panose="02020603050405020304" pitchFamily="18" charset="0"/>
                <a:cs typeface="Times New Roman" panose="02020603050405020304" pitchFamily="18" charset="0"/>
              </a:rPr>
              <a:t>Collaboration Diagram</a:t>
            </a:r>
          </a:p>
        </p:txBody>
      </p:sp>
      <p:sp>
        <p:nvSpPr>
          <p:cNvPr id="3" name="Slide Number Placeholder 2">
            <a:extLst>
              <a:ext uri="{FF2B5EF4-FFF2-40B4-BE49-F238E27FC236}">
                <a16:creationId xmlns:a16="http://schemas.microsoft.com/office/drawing/2014/main" id="{6F45F063-2138-4477-9766-17CBC0631B1E}"/>
              </a:ext>
            </a:extLst>
          </p:cNvPr>
          <p:cNvSpPr>
            <a:spLocks noGrp="1"/>
          </p:cNvSpPr>
          <p:nvPr>
            <p:ph type="sldNum" sz="quarter" idx="10"/>
          </p:nvPr>
        </p:nvSpPr>
        <p:spPr/>
        <p:txBody>
          <a:bodyPr/>
          <a:lstStyle/>
          <a:p>
            <a:pPr>
              <a:defRPr/>
            </a:pPr>
            <a:fld id="{7C25196A-ECF6-4A56-914D-3A9D05A48131}" type="slidenum">
              <a:rPr lang="en-US" altLang="en-US" smtClean="0"/>
              <a:pPr>
                <a:defRPr/>
              </a:pPr>
              <a:t>147</a:t>
            </a:fld>
            <a:endParaRPr lang="en-US" altLang="en-US"/>
          </a:p>
        </p:txBody>
      </p:sp>
      <p:sp>
        <p:nvSpPr>
          <p:cNvPr id="4" name="TextBox 3">
            <a:extLst>
              <a:ext uri="{FF2B5EF4-FFF2-40B4-BE49-F238E27FC236}">
                <a16:creationId xmlns:a16="http://schemas.microsoft.com/office/drawing/2014/main" id="{49FA6BBD-6710-4450-8A14-262CE1F4E2E6}"/>
              </a:ext>
            </a:extLst>
          </p:cNvPr>
          <p:cNvSpPr txBox="1"/>
          <p:nvPr/>
        </p:nvSpPr>
        <p:spPr>
          <a:xfrm>
            <a:off x="-1718405" y="990600"/>
            <a:ext cx="12369214" cy="707886"/>
          </a:xfrm>
          <a:prstGeom prst="rect">
            <a:avLst/>
          </a:prstGeom>
          <a:noFill/>
        </p:spPr>
        <p:txBody>
          <a:bodyPr wrap="square" rtlCol="0">
            <a:spAutoFit/>
          </a:bodyPr>
          <a:lstStyle/>
          <a:p>
            <a:pPr algn="l"/>
            <a:endParaRPr lang="en-GB" sz="2000" b="1" i="0" dirty="0">
              <a:solidFill>
                <a:srgbClr val="333333"/>
              </a:solidFill>
              <a:effectLst/>
              <a:latin typeface="Open Sans" panose="020B0606030504020204" pitchFamily="34" charset="0"/>
            </a:endParaRPr>
          </a:p>
          <a:p>
            <a:pPr algn="l"/>
            <a:endParaRPr lang="en-IN" sz="2000" dirty="0">
              <a:latin typeface="Times New Roman" panose="02020603050405020304" pitchFamily="18" charset="0"/>
              <a:cs typeface="Times New Roman" panose="02020603050405020304" pitchFamily="18" charset="0"/>
            </a:endParaRPr>
          </a:p>
        </p:txBody>
      </p:sp>
      <p:pic>
        <p:nvPicPr>
          <p:cNvPr id="2050" name="Picture 2" descr="Collaboration Diagram Example">
            <a:extLst>
              <a:ext uri="{FF2B5EF4-FFF2-40B4-BE49-F238E27FC236}">
                <a16:creationId xmlns:a16="http://schemas.microsoft.com/office/drawing/2014/main" id="{ABC663AF-62BC-41B5-911C-7A28F306E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24025"/>
            <a:ext cx="82296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4491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EDB0-E6D7-4F26-8E0C-050ACAE6B034}"/>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Component Diagram</a:t>
            </a:r>
          </a:p>
        </p:txBody>
      </p:sp>
      <p:sp>
        <p:nvSpPr>
          <p:cNvPr id="3" name="Slide Number Placeholder 2">
            <a:extLst>
              <a:ext uri="{FF2B5EF4-FFF2-40B4-BE49-F238E27FC236}">
                <a16:creationId xmlns:a16="http://schemas.microsoft.com/office/drawing/2014/main" id="{E931683C-DD23-4435-9513-B3A1533B0D14}"/>
              </a:ext>
            </a:extLst>
          </p:cNvPr>
          <p:cNvSpPr>
            <a:spLocks noGrp="1"/>
          </p:cNvSpPr>
          <p:nvPr>
            <p:ph type="sldNum" sz="quarter" idx="10"/>
          </p:nvPr>
        </p:nvSpPr>
        <p:spPr/>
        <p:txBody>
          <a:bodyPr/>
          <a:lstStyle/>
          <a:p>
            <a:pPr>
              <a:defRPr/>
            </a:pPr>
            <a:fld id="{7C25196A-ECF6-4A56-914D-3A9D05A48131}" type="slidenum">
              <a:rPr lang="en-US" altLang="en-US" smtClean="0"/>
              <a:pPr>
                <a:defRPr/>
              </a:pPr>
              <a:t>148</a:t>
            </a:fld>
            <a:endParaRPr lang="en-US" altLang="en-US"/>
          </a:p>
        </p:txBody>
      </p:sp>
      <p:pic>
        <p:nvPicPr>
          <p:cNvPr id="6" name="Picture 5">
            <a:extLst>
              <a:ext uri="{FF2B5EF4-FFF2-40B4-BE49-F238E27FC236}">
                <a16:creationId xmlns:a16="http://schemas.microsoft.com/office/drawing/2014/main" id="{0315D905-E41B-450C-9CAF-E904D8E12F0B}"/>
              </a:ext>
            </a:extLst>
          </p:cNvPr>
          <p:cNvPicPr>
            <a:picLocks noChangeAspect="1"/>
          </p:cNvPicPr>
          <p:nvPr/>
        </p:nvPicPr>
        <p:blipFill>
          <a:blip r:embed="rId2"/>
          <a:stretch>
            <a:fillRect/>
          </a:stretch>
        </p:blipFill>
        <p:spPr>
          <a:xfrm>
            <a:off x="0" y="1041554"/>
            <a:ext cx="8932863" cy="5541808"/>
          </a:xfrm>
          <a:prstGeom prst="rect">
            <a:avLst/>
          </a:prstGeom>
        </p:spPr>
      </p:pic>
    </p:spTree>
    <p:extLst>
      <p:ext uri="{BB962C8B-B14F-4D97-AF65-F5344CB8AC3E}">
        <p14:creationId xmlns:p14="http://schemas.microsoft.com/office/powerpoint/2010/main" val="37200196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EDB0-E6D7-4F26-8E0C-050ACAE6B034}"/>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Component Diagram</a:t>
            </a:r>
          </a:p>
        </p:txBody>
      </p:sp>
      <p:sp>
        <p:nvSpPr>
          <p:cNvPr id="3" name="Slide Number Placeholder 2">
            <a:extLst>
              <a:ext uri="{FF2B5EF4-FFF2-40B4-BE49-F238E27FC236}">
                <a16:creationId xmlns:a16="http://schemas.microsoft.com/office/drawing/2014/main" id="{E931683C-DD23-4435-9513-B3A1533B0D1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34F2E16F-F525-4224-9AE8-34CA8C4A7BC7}"/>
              </a:ext>
            </a:extLst>
          </p:cNvPr>
          <p:cNvPicPr>
            <a:picLocks noChangeAspect="1"/>
          </p:cNvPicPr>
          <p:nvPr/>
        </p:nvPicPr>
        <p:blipFill>
          <a:blip r:embed="rId2"/>
          <a:stretch>
            <a:fillRect/>
          </a:stretch>
        </p:blipFill>
        <p:spPr>
          <a:xfrm>
            <a:off x="685800" y="990600"/>
            <a:ext cx="7696200" cy="5410200"/>
          </a:xfrm>
          <a:prstGeom prst="rect">
            <a:avLst/>
          </a:prstGeom>
        </p:spPr>
      </p:pic>
    </p:spTree>
    <p:extLst>
      <p:ext uri="{BB962C8B-B14F-4D97-AF65-F5344CB8AC3E}">
        <p14:creationId xmlns:p14="http://schemas.microsoft.com/office/powerpoint/2010/main" val="34996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457519" y="971974"/>
            <a:ext cx="8228963" cy="707471"/>
          </a:xfrm>
        </p:spPr>
        <p:txBody>
          <a:bodyPr lIns="81967" tIns="40984" rIns="81967" bIns="40984"/>
          <a:lstStyle/>
          <a:p>
            <a:r>
              <a:rPr lang="en-GB" sz="3075" dirty="0"/>
              <a:t>Questions for Identifying People Actors</a:t>
            </a:r>
          </a:p>
        </p:txBody>
      </p:sp>
      <p:sp>
        <p:nvSpPr>
          <p:cNvPr id="625667" name="Rectangle 3"/>
          <p:cNvSpPr>
            <a:spLocks noGrp="1" noChangeArrowheads="1"/>
          </p:cNvSpPr>
          <p:nvPr>
            <p:ph type="body" idx="1"/>
          </p:nvPr>
        </p:nvSpPr>
        <p:spPr>
          <a:xfrm>
            <a:off x="0" y="2109664"/>
            <a:ext cx="9392687" cy="3490745"/>
          </a:xfrm>
        </p:spPr>
        <p:txBody>
          <a:bodyPr lIns="81967" tIns="40984" rIns="81967" bIns="40984"/>
          <a:lstStyle/>
          <a:p>
            <a:pPr>
              <a:lnSpc>
                <a:spcPct val="80000"/>
              </a:lnSpc>
            </a:pPr>
            <a:r>
              <a:rPr lang="en-GB" sz="2625" dirty="0"/>
              <a:t>Who is interested in the scenario/system?</a:t>
            </a:r>
          </a:p>
          <a:p>
            <a:pPr>
              <a:lnSpc>
                <a:spcPct val="80000"/>
              </a:lnSpc>
            </a:pPr>
            <a:r>
              <a:rPr lang="en-GB" sz="2625" dirty="0"/>
              <a:t>Where in the organization is the scenario/system be used?</a:t>
            </a:r>
          </a:p>
          <a:p>
            <a:pPr>
              <a:lnSpc>
                <a:spcPct val="80000"/>
              </a:lnSpc>
            </a:pPr>
            <a:r>
              <a:rPr lang="en-GB" sz="2625" dirty="0"/>
              <a:t>Who will benefit from the use of the scenario/system?</a:t>
            </a:r>
          </a:p>
          <a:p>
            <a:pPr>
              <a:lnSpc>
                <a:spcPct val="80000"/>
              </a:lnSpc>
            </a:pPr>
            <a:r>
              <a:rPr lang="en-GB" sz="2625" dirty="0"/>
              <a:t>Who will supply the scenario/system with this information, use this information, and remove this information?</a:t>
            </a:r>
          </a:p>
          <a:p>
            <a:pPr>
              <a:lnSpc>
                <a:spcPct val="80000"/>
              </a:lnSpc>
            </a:pPr>
            <a:r>
              <a:rPr lang="en-GB" sz="2625" dirty="0"/>
              <a:t>Does one person play several different roles?</a:t>
            </a:r>
          </a:p>
          <a:p>
            <a:pPr>
              <a:lnSpc>
                <a:spcPct val="80000"/>
              </a:lnSpc>
            </a:pPr>
            <a:r>
              <a:rPr lang="en-GB" sz="2625" dirty="0"/>
              <a:t>Do several people play the same role?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F2CA-405F-4DCC-A6D1-986A98932025}"/>
              </a:ext>
            </a:extLst>
          </p:cNvPr>
          <p:cNvSpPr>
            <a:spLocks noGrp="1"/>
          </p:cNvSpPr>
          <p:nvPr>
            <p:ph type="title"/>
          </p:nvPr>
        </p:nvSpPr>
        <p:spPr/>
        <p:txBody>
          <a:bodyPr/>
          <a:lstStyle/>
          <a:p>
            <a:r>
              <a:rPr lang="en-IN" sz="2800" dirty="0"/>
              <a:t>Elements of component diagram</a:t>
            </a:r>
          </a:p>
        </p:txBody>
      </p:sp>
      <p:sp>
        <p:nvSpPr>
          <p:cNvPr id="3" name="Slide Number Placeholder 2">
            <a:extLst>
              <a:ext uri="{FF2B5EF4-FFF2-40B4-BE49-F238E27FC236}">
                <a16:creationId xmlns:a16="http://schemas.microsoft.com/office/drawing/2014/main" id="{14621EED-6D88-4938-8F39-F5445CD8B8AB}"/>
              </a:ext>
            </a:extLst>
          </p:cNvPr>
          <p:cNvSpPr>
            <a:spLocks noGrp="1"/>
          </p:cNvSpPr>
          <p:nvPr>
            <p:ph type="sldNum" sz="quarter" idx="10"/>
          </p:nvPr>
        </p:nvSpPr>
        <p:spPr/>
        <p:txBody>
          <a:bodyPr/>
          <a:lstStyle/>
          <a:p>
            <a:pPr>
              <a:defRPr/>
            </a:pPr>
            <a:fld id="{7C25196A-ECF6-4A56-914D-3A9D05A48131}" type="slidenum">
              <a:rPr lang="en-US" altLang="en-US" smtClean="0"/>
              <a:pPr>
                <a:defRPr/>
              </a:pPr>
              <a:t>150</a:t>
            </a:fld>
            <a:endParaRPr lang="en-US" altLang="en-US"/>
          </a:p>
        </p:txBody>
      </p:sp>
      <p:sp>
        <p:nvSpPr>
          <p:cNvPr id="4" name="TextBox 3">
            <a:extLst>
              <a:ext uri="{FF2B5EF4-FFF2-40B4-BE49-F238E27FC236}">
                <a16:creationId xmlns:a16="http://schemas.microsoft.com/office/drawing/2014/main" id="{9ED69508-0F88-49DD-927F-0261DC87AB7E}"/>
              </a:ext>
            </a:extLst>
          </p:cNvPr>
          <p:cNvSpPr txBox="1"/>
          <p:nvPr/>
        </p:nvSpPr>
        <p:spPr>
          <a:xfrm>
            <a:off x="838200" y="1447800"/>
            <a:ext cx="7162800" cy="2585323"/>
          </a:xfrm>
          <a:prstGeom prst="rect">
            <a:avLst/>
          </a:prstGeom>
          <a:noFill/>
        </p:spPr>
        <p:txBody>
          <a:bodyPr wrap="square" rtlCol="0">
            <a:spAutoFit/>
          </a:bodyPr>
          <a:lstStyle/>
          <a:p>
            <a:pPr algn="l"/>
            <a:r>
              <a:rPr lang="en-GB" sz="2400" b="1" i="0" dirty="0">
                <a:solidFill>
                  <a:srgbClr val="444444"/>
                </a:solidFill>
                <a:effectLst/>
                <a:latin typeface="OverpassBlack"/>
              </a:rPr>
              <a:t>(</a:t>
            </a:r>
            <a:r>
              <a:rPr lang="en-GB" sz="2400" b="1" i="0" dirty="0" err="1">
                <a:solidFill>
                  <a:srgbClr val="444444"/>
                </a:solidFill>
                <a:effectLst/>
                <a:latin typeface="OverpassBlack"/>
              </a:rPr>
              <a:t>i</a:t>
            </a:r>
            <a:r>
              <a:rPr lang="en-GB" sz="2400" b="1" i="0" dirty="0">
                <a:solidFill>
                  <a:srgbClr val="444444"/>
                </a:solidFill>
                <a:effectLst/>
                <a:latin typeface="OverpassBlack"/>
              </a:rPr>
              <a:t>)Component</a:t>
            </a:r>
          </a:p>
          <a:p>
            <a:pPr algn="just"/>
            <a:r>
              <a:rPr lang="en-GB" sz="2400" b="0" i="0" dirty="0">
                <a:solidFill>
                  <a:srgbClr val="444444"/>
                </a:solidFill>
                <a:effectLst/>
                <a:latin typeface="Overpass"/>
              </a:rPr>
              <a:t>A component is a logical unit block of the system, a slightly higher abstraction than classes. It is represented as a rectangle with a smaller rectangle in the upper right corner with tabs or the word written above the name of the component to help distinguish it from a class.</a:t>
            </a:r>
          </a:p>
          <a:p>
            <a:endParaRPr lang="en-IN" dirty="0"/>
          </a:p>
        </p:txBody>
      </p:sp>
      <p:pic>
        <p:nvPicPr>
          <p:cNvPr id="2052" name="Picture 4" descr="Component symbol">
            <a:extLst>
              <a:ext uri="{FF2B5EF4-FFF2-40B4-BE49-F238E27FC236}">
                <a16:creationId xmlns:a16="http://schemas.microsoft.com/office/drawing/2014/main" id="{59932DB1-F75D-4EFF-BA0D-60B9B950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146688"/>
            <a:ext cx="5562600" cy="172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129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F2CA-405F-4DCC-A6D1-986A98932025}"/>
              </a:ext>
            </a:extLst>
          </p:cNvPr>
          <p:cNvSpPr>
            <a:spLocks noGrp="1"/>
          </p:cNvSpPr>
          <p:nvPr>
            <p:ph type="title"/>
          </p:nvPr>
        </p:nvSpPr>
        <p:spPr/>
        <p:txBody>
          <a:bodyPr/>
          <a:lstStyle/>
          <a:p>
            <a:r>
              <a:rPr lang="en-IN" sz="2800" dirty="0"/>
              <a:t>Elements of component diagram</a:t>
            </a:r>
          </a:p>
        </p:txBody>
      </p:sp>
      <p:sp>
        <p:nvSpPr>
          <p:cNvPr id="3" name="Slide Number Placeholder 2">
            <a:extLst>
              <a:ext uri="{FF2B5EF4-FFF2-40B4-BE49-F238E27FC236}">
                <a16:creationId xmlns:a16="http://schemas.microsoft.com/office/drawing/2014/main" id="{14621EED-6D88-4938-8F39-F5445CD8B8A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9ED69508-0F88-49DD-927F-0261DC87AB7E}"/>
              </a:ext>
            </a:extLst>
          </p:cNvPr>
          <p:cNvSpPr txBox="1"/>
          <p:nvPr/>
        </p:nvSpPr>
        <p:spPr>
          <a:xfrm>
            <a:off x="838200" y="1447800"/>
            <a:ext cx="7162800"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rPr>
              <a:t>Component</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444444"/>
                </a:solidFill>
                <a:effectLst/>
                <a:uLnTx/>
                <a:uFillTx/>
                <a:latin typeface="Overpass"/>
                <a:ea typeface="+mn-ea"/>
                <a:cs typeface="Arial" panose="020B0604020202020204" pitchFamily="34" charset="0"/>
              </a:rPr>
              <a:t>A component is a logical unit block of the system, a slightly higher abstraction than classes. It is represented as a rectangle with a smaller rectangle in the upper right corner with tabs or the word written above the name of the component to help distinguish it from a class.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052" name="Picture 4" descr="Component symbol">
            <a:extLst>
              <a:ext uri="{FF2B5EF4-FFF2-40B4-BE49-F238E27FC236}">
                <a16:creationId xmlns:a16="http://schemas.microsoft.com/office/drawing/2014/main" id="{59932DB1-F75D-4EFF-BA0D-60B9B950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146688"/>
            <a:ext cx="5562600" cy="172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34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F2CA-405F-4DCC-A6D1-986A98932025}"/>
              </a:ext>
            </a:extLst>
          </p:cNvPr>
          <p:cNvSpPr>
            <a:spLocks noGrp="1"/>
          </p:cNvSpPr>
          <p:nvPr>
            <p:ph type="title"/>
          </p:nvPr>
        </p:nvSpPr>
        <p:spPr/>
        <p:txBody>
          <a:bodyPr/>
          <a:lstStyle/>
          <a:p>
            <a:r>
              <a:rPr lang="en-IN" sz="2800" dirty="0"/>
              <a:t>Elements of component diagram</a:t>
            </a:r>
          </a:p>
        </p:txBody>
      </p:sp>
      <p:sp>
        <p:nvSpPr>
          <p:cNvPr id="3" name="Slide Number Placeholder 2">
            <a:extLst>
              <a:ext uri="{FF2B5EF4-FFF2-40B4-BE49-F238E27FC236}">
                <a16:creationId xmlns:a16="http://schemas.microsoft.com/office/drawing/2014/main" id="{14621EED-6D88-4938-8F39-F5445CD8B8A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9ED69508-0F88-49DD-927F-0261DC87AB7E}"/>
              </a:ext>
            </a:extLst>
          </p:cNvPr>
          <p:cNvSpPr txBox="1"/>
          <p:nvPr/>
        </p:nvSpPr>
        <p:spPr>
          <a:xfrm>
            <a:off x="838200" y="1447800"/>
            <a:ext cx="7848600" cy="1908215"/>
          </a:xfrm>
          <a:prstGeom prst="rect">
            <a:avLst/>
          </a:prstGeom>
          <a:noFill/>
        </p:spPr>
        <p:txBody>
          <a:bodyPr wrap="square" rtlCol="0">
            <a:spAutoFit/>
          </a:bodyPr>
          <a:lstStyle/>
          <a:p>
            <a:pPr algn="l"/>
            <a:r>
              <a:rPr lang="en-GB" sz="2000" b="1" i="0" dirty="0">
                <a:solidFill>
                  <a:srgbClr val="444444"/>
                </a:solidFill>
                <a:effectLst/>
                <a:latin typeface="OverpassBlack"/>
              </a:rPr>
              <a:t>(ii)Interface</a:t>
            </a:r>
          </a:p>
          <a:p>
            <a:pPr algn="just"/>
            <a:r>
              <a:rPr lang="en-GB" sz="2000" b="0" i="0" dirty="0">
                <a:solidFill>
                  <a:srgbClr val="444444"/>
                </a:solidFill>
                <a:effectLst/>
                <a:latin typeface="Overpass"/>
              </a:rPr>
              <a:t>An interface (small circle or semi-circle on a stick) describes a group of operations used (required) or created (provided) by components. A full circle represents an interface created or provided by the component. A semi-circle represents a required interface, like a person's input.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80A15D1C-6C14-4D6C-A1FA-C578D61E78AB}"/>
              </a:ext>
            </a:extLst>
          </p:cNvPr>
          <p:cNvSpPr txBox="1"/>
          <p:nvPr/>
        </p:nvSpPr>
        <p:spPr>
          <a:xfrm>
            <a:off x="-138113" y="5534026"/>
            <a:ext cx="6325924" cy="1676400"/>
          </a:xfrm>
          <a:prstGeom prst="rect">
            <a:avLst/>
          </a:prstGeom>
          <a:noFill/>
        </p:spPr>
        <p:txBody>
          <a:bodyPr wrap="square" rtlCol="0">
            <a:spAutoFit/>
          </a:bodyPr>
          <a:lstStyle/>
          <a:p>
            <a:endParaRPr lang="en-IN" dirty="0"/>
          </a:p>
        </p:txBody>
      </p:sp>
      <p:pic>
        <p:nvPicPr>
          <p:cNvPr id="3076" name="Picture 4" descr="Interface symbol">
            <a:extLst>
              <a:ext uri="{FF2B5EF4-FFF2-40B4-BE49-F238E27FC236}">
                <a16:creationId xmlns:a16="http://schemas.microsoft.com/office/drawing/2014/main" id="{1E524414-4BF6-4864-AF7B-A0231B813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501986"/>
            <a:ext cx="6705600" cy="221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77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F2CA-405F-4DCC-A6D1-986A98932025}"/>
              </a:ext>
            </a:extLst>
          </p:cNvPr>
          <p:cNvSpPr>
            <a:spLocks noGrp="1"/>
          </p:cNvSpPr>
          <p:nvPr>
            <p:ph type="title"/>
          </p:nvPr>
        </p:nvSpPr>
        <p:spPr/>
        <p:txBody>
          <a:bodyPr/>
          <a:lstStyle/>
          <a:p>
            <a:r>
              <a:rPr lang="en-IN" sz="2800" dirty="0"/>
              <a:t>Elements of component diagram</a:t>
            </a:r>
          </a:p>
        </p:txBody>
      </p:sp>
      <p:sp>
        <p:nvSpPr>
          <p:cNvPr id="3" name="Slide Number Placeholder 2">
            <a:extLst>
              <a:ext uri="{FF2B5EF4-FFF2-40B4-BE49-F238E27FC236}">
                <a16:creationId xmlns:a16="http://schemas.microsoft.com/office/drawing/2014/main" id="{14621EED-6D88-4938-8F39-F5445CD8B8A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9ED69508-0F88-49DD-927F-0261DC87AB7E}"/>
              </a:ext>
            </a:extLst>
          </p:cNvPr>
          <p:cNvSpPr txBox="1"/>
          <p:nvPr/>
        </p:nvSpPr>
        <p:spPr>
          <a:xfrm>
            <a:off x="838200" y="1447800"/>
            <a:ext cx="7848600" cy="984885"/>
          </a:xfrm>
          <a:prstGeom prst="rect">
            <a:avLst/>
          </a:prstGeom>
          <a:noFill/>
        </p:spPr>
        <p:txBody>
          <a:bodyPr wrap="square" rtlCol="0">
            <a:spAutoFit/>
          </a:bodyPr>
          <a:lstStyle/>
          <a:p>
            <a:r>
              <a:rPr kumimoji="0" lang="en-GB" sz="20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rPr>
              <a:t>(</a:t>
            </a:r>
            <a:r>
              <a:rPr kumimoji="0" lang="en-GB" sz="2000" b="1" i="0" u="none" strike="noStrike" kern="1200" cap="none" spc="0" normalizeH="0" baseline="0" noProof="0" dirty="0" err="1">
                <a:ln>
                  <a:noFill/>
                </a:ln>
                <a:solidFill>
                  <a:srgbClr val="444444"/>
                </a:solidFill>
                <a:effectLst/>
                <a:uLnTx/>
                <a:uFillTx/>
                <a:latin typeface="OverpassBlack"/>
                <a:ea typeface="+mn-ea"/>
                <a:cs typeface="Arial" panose="020B0604020202020204" pitchFamily="34" charset="0"/>
              </a:rPr>
              <a:t>iiI</a:t>
            </a:r>
            <a:r>
              <a:rPr kumimoji="0" lang="en-GB" sz="20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rPr>
              <a:t>)</a:t>
            </a:r>
            <a:r>
              <a:rPr lang="en-IN" sz="2000" b="1" i="0" dirty="0">
                <a:solidFill>
                  <a:srgbClr val="444444"/>
                </a:solidFill>
                <a:effectLst/>
                <a:latin typeface="OverpassBlack"/>
              </a:rPr>
              <a:t> Dependencies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80A15D1C-6C14-4D6C-A1FA-C578D61E78AB}"/>
              </a:ext>
            </a:extLst>
          </p:cNvPr>
          <p:cNvSpPr txBox="1"/>
          <p:nvPr/>
        </p:nvSpPr>
        <p:spPr>
          <a:xfrm>
            <a:off x="-138113" y="5534026"/>
            <a:ext cx="6325924" cy="16764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92FB98F6-E7D4-46FB-93C9-B25822D76191}"/>
              </a:ext>
            </a:extLst>
          </p:cNvPr>
          <p:cNvSpPr txBox="1"/>
          <p:nvPr/>
        </p:nvSpPr>
        <p:spPr>
          <a:xfrm>
            <a:off x="609600" y="2209800"/>
            <a:ext cx="7086600" cy="369332"/>
          </a:xfrm>
          <a:prstGeom prst="rect">
            <a:avLst/>
          </a:prstGeom>
          <a:noFill/>
        </p:spPr>
        <p:txBody>
          <a:bodyPr wrap="square">
            <a:spAutoFit/>
          </a:bodyPr>
          <a:lstStyle/>
          <a:p>
            <a:r>
              <a:rPr lang="en-GB" b="0" i="0" dirty="0">
                <a:solidFill>
                  <a:srgbClr val="444444"/>
                </a:solidFill>
                <a:effectLst/>
                <a:latin typeface="Overpass"/>
              </a:rPr>
              <a:t>Draw dependencies among components using dashed arrows</a:t>
            </a:r>
            <a:endParaRPr lang="en-IN" dirty="0"/>
          </a:p>
        </p:txBody>
      </p:sp>
      <p:pic>
        <p:nvPicPr>
          <p:cNvPr id="5122" name="Picture 2" descr="Dependency symbol">
            <a:extLst>
              <a:ext uri="{FF2B5EF4-FFF2-40B4-BE49-F238E27FC236}">
                <a16:creationId xmlns:a16="http://schemas.microsoft.com/office/drawing/2014/main" id="{0A4970FF-077A-4C87-BFBD-980333C08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49" y="3194685"/>
            <a:ext cx="6712051" cy="2596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4443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F2CA-405F-4DCC-A6D1-986A98932025}"/>
              </a:ext>
            </a:extLst>
          </p:cNvPr>
          <p:cNvSpPr>
            <a:spLocks noGrp="1"/>
          </p:cNvSpPr>
          <p:nvPr>
            <p:ph type="title"/>
          </p:nvPr>
        </p:nvSpPr>
        <p:spPr/>
        <p:txBody>
          <a:bodyPr/>
          <a:lstStyle/>
          <a:p>
            <a:r>
              <a:rPr lang="en-IN" sz="2800" dirty="0"/>
              <a:t>Elements of component diagram</a:t>
            </a:r>
          </a:p>
        </p:txBody>
      </p:sp>
      <p:sp>
        <p:nvSpPr>
          <p:cNvPr id="3" name="Slide Number Placeholder 2">
            <a:extLst>
              <a:ext uri="{FF2B5EF4-FFF2-40B4-BE49-F238E27FC236}">
                <a16:creationId xmlns:a16="http://schemas.microsoft.com/office/drawing/2014/main" id="{14621EED-6D88-4938-8F39-F5445CD8B8A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9ED69508-0F88-49DD-927F-0261DC87AB7E}"/>
              </a:ext>
            </a:extLst>
          </p:cNvPr>
          <p:cNvSpPr txBox="1"/>
          <p:nvPr/>
        </p:nvSpPr>
        <p:spPr>
          <a:xfrm>
            <a:off x="838200" y="1447800"/>
            <a:ext cx="7848600" cy="2523768"/>
          </a:xfrm>
          <a:prstGeom prst="rect">
            <a:avLst/>
          </a:prstGeom>
          <a:noFill/>
        </p:spPr>
        <p:txBody>
          <a:bodyPr wrap="square" rtlCol="0">
            <a:spAutoFit/>
          </a:bodyPr>
          <a:lstStyle/>
          <a:p>
            <a:pPr algn="l"/>
            <a:r>
              <a:rPr kumimoji="0" lang="en-GB" sz="20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rPr>
              <a:t>(</a:t>
            </a:r>
            <a:r>
              <a:rPr kumimoji="0" lang="en-GB" sz="2000" b="1" i="0" u="none" strike="noStrike" kern="1200" cap="none" spc="0" normalizeH="0" baseline="0" noProof="0" dirty="0" err="1">
                <a:ln>
                  <a:noFill/>
                </a:ln>
                <a:solidFill>
                  <a:srgbClr val="444444"/>
                </a:solidFill>
                <a:effectLst/>
                <a:uLnTx/>
                <a:uFillTx/>
                <a:latin typeface="OverpassBlack"/>
                <a:ea typeface="+mn-ea"/>
                <a:cs typeface="Arial" panose="020B0604020202020204" pitchFamily="34" charset="0"/>
              </a:rPr>
              <a:t>iiI</a:t>
            </a:r>
            <a:r>
              <a:rPr kumimoji="0" lang="en-GB" sz="2800" b="1" i="0" u="none" strike="noStrike" kern="1200" cap="none" spc="0" normalizeH="0" baseline="0" noProof="0" dirty="0">
                <a:ln>
                  <a:noFill/>
                </a:ln>
                <a:solidFill>
                  <a:srgbClr val="444444"/>
                </a:solidFill>
                <a:effectLst/>
                <a:uLnTx/>
                <a:uFillTx/>
                <a:latin typeface="OverpassBlack"/>
                <a:ea typeface="+mn-ea"/>
                <a:cs typeface="Arial" panose="020B0604020202020204" pitchFamily="34" charset="0"/>
              </a:rPr>
              <a:t>)</a:t>
            </a:r>
            <a:r>
              <a:rPr lang="en-GB" sz="2800" b="1" i="0" dirty="0">
                <a:solidFill>
                  <a:srgbClr val="444444"/>
                </a:solidFill>
                <a:effectLst/>
                <a:latin typeface="OverpassBlack"/>
              </a:rPr>
              <a:t> Port</a:t>
            </a:r>
          </a:p>
          <a:p>
            <a:pPr algn="l"/>
            <a:r>
              <a:rPr lang="en-GB" sz="2800" b="0" i="0" dirty="0">
                <a:solidFill>
                  <a:srgbClr val="444444"/>
                </a:solidFill>
                <a:effectLst/>
                <a:latin typeface="Overpass"/>
              </a:rPr>
              <a:t>Ports are represented using a square along the edge of the system or a component. A port is often used to help expose required and provided interfaces of a component.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80A15D1C-6C14-4D6C-A1FA-C578D61E78AB}"/>
              </a:ext>
            </a:extLst>
          </p:cNvPr>
          <p:cNvSpPr txBox="1"/>
          <p:nvPr/>
        </p:nvSpPr>
        <p:spPr>
          <a:xfrm>
            <a:off x="-138113" y="5534026"/>
            <a:ext cx="6325924" cy="16764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150" name="Picture 6" descr="Port symbol">
            <a:extLst>
              <a:ext uri="{FF2B5EF4-FFF2-40B4-BE49-F238E27FC236}">
                <a16:creationId xmlns:a16="http://schemas.microsoft.com/office/drawing/2014/main" id="{D5A21B48-7118-43A4-A526-DEBFC0841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714393"/>
            <a:ext cx="65532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1536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a:defRPr/>
            </a:pPr>
            <a:fld id="{7C25196A-ECF6-4A56-914D-3A9D05A48131}" type="slidenum">
              <a:rPr lang="en-US" altLang="en-US" smtClean="0"/>
              <a:pPr>
                <a:defRPr/>
              </a:pPr>
              <a:t>155</a:t>
            </a:fld>
            <a:endParaRPr lang="en-US" altLang="en-US"/>
          </a:p>
        </p:txBody>
      </p:sp>
      <p:sp>
        <p:nvSpPr>
          <p:cNvPr id="4" name="TextBox 3">
            <a:extLst>
              <a:ext uri="{FF2B5EF4-FFF2-40B4-BE49-F238E27FC236}">
                <a16:creationId xmlns:a16="http://schemas.microsoft.com/office/drawing/2014/main" id="{2568205F-614A-40CB-A090-F766C19B1CF0}"/>
              </a:ext>
            </a:extLst>
          </p:cNvPr>
          <p:cNvSpPr txBox="1"/>
          <p:nvPr/>
        </p:nvSpPr>
        <p:spPr>
          <a:xfrm>
            <a:off x="685800" y="1828800"/>
            <a:ext cx="7620000" cy="4401205"/>
          </a:xfrm>
          <a:prstGeom prst="rect">
            <a:avLst/>
          </a:prstGeom>
          <a:noFill/>
        </p:spPr>
        <p:txBody>
          <a:bodyPr wrap="square" rtlCol="0">
            <a:spAutoFit/>
          </a:bodyPr>
          <a:lstStyle/>
          <a:p>
            <a:r>
              <a:rPr lang="en-GB" sz="2000" b="0" i="0" dirty="0">
                <a:effectLst/>
                <a:latin typeface="Times New Roman" panose="02020603050405020304" pitchFamily="18" charset="0"/>
                <a:cs typeface="Times New Roman" panose="02020603050405020304" pitchFamily="18" charset="0"/>
              </a:rPr>
              <a:t>Graphically, a component diagram is a collection of vertices and arcs and commonly contain components, interfaces and dependency, aggregation, constraint, generalization, association, and realization relationships. It may also contain notes and constraints.</a:t>
            </a: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pPr marL="514350" indent="-514350">
              <a:buAutoNum type="romanLcParenBoth"/>
            </a:pPr>
            <a:r>
              <a:rPr lang="en-IN" sz="2000" b="1" i="0" dirty="0">
                <a:effectLst/>
                <a:latin typeface="Times New Roman" panose="02020603050405020304" pitchFamily="18" charset="0"/>
                <a:cs typeface="Times New Roman" panose="02020603050405020304" pitchFamily="18" charset="0"/>
              </a:rPr>
              <a:t>Association</a:t>
            </a:r>
            <a:r>
              <a:rPr lang="en-IN" sz="2000" b="0" i="0" dirty="0">
                <a:effectLst/>
                <a:latin typeface="Times New Roman" panose="02020603050405020304" pitchFamily="18" charset="0"/>
                <a:cs typeface="Times New Roman" panose="02020603050405020304" pitchFamily="18" charset="0"/>
              </a:rPr>
              <a:t>:</a:t>
            </a:r>
            <a:endParaRPr lang="en-GB"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An association specifies a semantic relationship that can occur between typed instances.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It has at least two ends represented by properties, each of which is connected to the type of the end. More than one end of the association may have the same type.</a:t>
            </a:r>
          </a:p>
          <a:p>
            <a:pPr marL="514350" indent="-514350">
              <a:buAutoNum type="romanLcParenBoth"/>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7172" name="Picture 4" descr="Component Diagram Notation: Association">
            <a:extLst>
              <a:ext uri="{FF2B5EF4-FFF2-40B4-BE49-F238E27FC236}">
                <a16:creationId xmlns:a16="http://schemas.microsoft.com/office/drawing/2014/main" id="{EA94A309-AFEE-4926-BBEA-204E92E39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963" y="5705475"/>
            <a:ext cx="136207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312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685799" y="1828800"/>
            <a:ext cx="8247063" cy="390876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(ii) </a:t>
            </a:r>
            <a:r>
              <a:rPr lang="en-IN" sz="2800" b="1" i="0" dirty="0">
                <a:effectLst/>
                <a:latin typeface="Times New Roman" panose="02020603050405020304" pitchFamily="18" charset="0"/>
                <a:cs typeface="Times New Roman" panose="02020603050405020304" pitchFamily="18" charset="0"/>
              </a:rPr>
              <a:t>Composition</a:t>
            </a:r>
            <a:r>
              <a:rPr lang="en-IN" sz="2800" b="0" i="0" dirty="0">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Composite aggregation is a strong form of aggregation that requires a part instance be included in at most one composite at a time.</a:t>
            </a:r>
          </a:p>
          <a:p>
            <a:pPr algn="l">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If a composite is deleted, all of its parts are normally deleted with 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194" name="Picture 2" descr="Component Diagram Notation: Composition">
            <a:extLst>
              <a:ext uri="{FF2B5EF4-FFF2-40B4-BE49-F238E27FC236}">
                <a16:creationId xmlns:a16="http://schemas.microsoft.com/office/drawing/2014/main" id="{138FB509-C89F-48F3-8BB9-84FD45ECF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4562475"/>
            <a:ext cx="1409700" cy="16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8783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685799" y="1828800"/>
            <a:ext cx="8247063" cy="390876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(ii) </a:t>
            </a:r>
            <a:r>
              <a:rPr kumimoji="0" lang="en-I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Composition</a:t>
            </a:r>
            <a:r>
              <a:rPr kumimoji="0" lang="en-IN"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Composite aggregation is a strong form of aggregation that requires a part instance be included in at most one composite at a time.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If a composite is deleted, all of its parts are normally deleted with 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194" name="Picture 2" descr="Component Diagram Notation: Composition">
            <a:extLst>
              <a:ext uri="{FF2B5EF4-FFF2-40B4-BE49-F238E27FC236}">
                <a16:creationId xmlns:a16="http://schemas.microsoft.com/office/drawing/2014/main" id="{138FB509-C89F-48F3-8BB9-84FD45ECF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4562475"/>
            <a:ext cx="1409700" cy="16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423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685799" y="1828800"/>
            <a:ext cx="8247063" cy="249299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(iii</a:t>
            </a:r>
            <a:r>
              <a:rPr kumimoji="0" lang="en-GB"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lang="en-IN" sz="2800" b="1" i="0" dirty="0">
                <a:effectLst/>
                <a:latin typeface="Times New Roman" panose="02020603050405020304" pitchFamily="18" charset="0"/>
                <a:cs typeface="Times New Roman" panose="02020603050405020304" pitchFamily="18" charset="0"/>
              </a:rPr>
              <a:t>Aggregation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r>
              <a:rPr lang="en-GB" sz="2000" b="0" i="0" dirty="0">
                <a:effectLst/>
                <a:latin typeface="Times New Roman" panose="02020603050405020304" pitchFamily="18" charset="0"/>
                <a:cs typeface="Times New Roman" panose="02020603050405020304" pitchFamily="18" charset="0"/>
              </a:rPr>
              <a:t>A kind of association that has one of its end marked shared as kind of aggregation, meaning that it has a shared aggregation.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9220" name="Picture 4" descr="Component Diagram Notation: Aggregation">
            <a:extLst>
              <a:ext uri="{FF2B5EF4-FFF2-40B4-BE49-F238E27FC236}">
                <a16:creationId xmlns:a16="http://schemas.microsoft.com/office/drawing/2014/main" id="{1C14961E-D3ED-49B3-81E0-9C6741D73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963" y="3838575"/>
            <a:ext cx="2509837" cy="22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54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533400" y="1828800"/>
            <a:ext cx="8247063" cy="280076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(iv) </a:t>
            </a:r>
            <a:r>
              <a:rPr lang="en-IN" sz="2800" b="1" i="0" dirty="0">
                <a:effectLst/>
                <a:latin typeface="Open Sans" panose="020B0606030504020204" pitchFamily="34" charset="0"/>
              </a:rPr>
              <a:t>Constraint</a:t>
            </a:r>
            <a:endParaRPr kumimoji="0" lang="en-IN" sz="2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r>
              <a:rPr lang="en-GB" sz="2000" b="0" i="0" dirty="0">
                <a:effectLst/>
                <a:latin typeface="Open Sans" panose="020B0606030504020204" pitchFamily="34" charset="0"/>
              </a:rPr>
              <a:t>A condition or restriction expressed in natural language text or in a machine readable language for the purpose of declaring some of the semantics of an element.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1266" name="Picture 2" descr="Component Diagram Notation: Constraint">
            <a:extLst>
              <a:ext uri="{FF2B5EF4-FFF2-40B4-BE49-F238E27FC236}">
                <a16:creationId xmlns:a16="http://schemas.microsoft.com/office/drawing/2014/main" id="{D1FFBCF3-7123-4C6F-80D3-4DEF4A076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297779"/>
            <a:ext cx="297180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4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a:xfrm>
            <a:off x="457519" y="971974"/>
            <a:ext cx="8228963" cy="707471"/>
          </a:xfrm>
        </p:spPr>
        <p:txBody>
          <a:bodyPr lIns="81967" tIns="40984" rIns="81967" bIns="40984"/>
          <a:lstStyle/>
          <a:p>
            <a:r>
              <a:rPr lang="en-GB" sz="3075" dirty="0"/>
              <a:t>Questions for Identifying Other Actors</a:t>
            </a:r>
          </a:p>
        </p:txBody>
      </p:sp>
      <p:sp>
        <p:nvSpPr>
          <p:cNvPr id="627715" name="Rectangle 3"/>
          <p:cNvSpPr>
            <a:spLocks noGrp="1" noChangeArrowheads="1"/>
          </p:cNvSpPr>
          <p:nvPr>
            <p:ph type="body" idx="1"/>
          </p:nvPr>
        </p:nvSpPr>
        <p:spPr>
          <a:xfrm>
            <a:off x="381002" y="2109664"/>
            <a:ext cx="8762999" cy="3490745"/>
          </a:xfrm>
        </p:spPr>
        <p:txBody>
          <a:bodyPr lIns="81967" tIns="40984" rIns="81967" bIns="40984"/>
          <a:lstStyle/>
          <a:p>
            <a:pPr>
              <a:lnSpc>
                <a:spcPct val="80000"/>
              </a:lnSpc>
            </a:pPr>
            <a:r>
              <a:rPr lang="en-GB" sz="2625" dirty="0"/>
              <a:t>What other entity is interested in the scenario/system?</a:t>
            </a:r>
          </a:p>
          <a:p>
            <a:pPr>
              <a:lnSpc>
                <a:spcPct val="80000"/>
              </a:lnSpc>
            </a:pPr>
            <a:r>
              <a:rPr lang="en-GB" sz="2625" dirty="0"/>
              <a:t>What other entity will supply the scenario/system with this information, use this information, and remove this information?</a:t>
            </a:r>
          </a:p>
          <a:p>
            <a:pPr>
              <a:lnSpc>
                <a:spcPct val="80000"/>
              </a:lnSpc>
            </a:pPr>
            <a:r>
              <a:rPr lang="en-GB" sz="2625" dirty="0"/>
              <a:t>Does the system use an external resource?</a:t>
            </a:r>
          </a:p>
          <a:p>
            <a:pPr>
              <a:lnSpc>
                <a:spcPct val="80000"/>
              </a:lnSpc>
            </a:pPr>
            <a:r>
              <a:rPr lang="en-GB" sz="2625" dirty="0"/>
              <a:t>Does the system interact with a legacy system?</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533400" y="1828800"/>
            <a:ext cx="8247063"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lang="en-GB" sz="2800" dirty="0">
                <a:solidFill>
                  <a:srgbClr val="000000"/>
                </a:solidFill>
                <a:latin typeface="Times New Roman" panose="02020603050405020304" pitchFamily="18" charset="0"/>
                <a:cs typeface="Times New Roman" panose="02020603050405020304" pitchFamily="18" charset="0"/>
              </a:rPr>
              <a:t>V</a:t>
            </a:r>
            <a:r>
              <a:rPr kumimoji="0" lang="en-GB"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lang="en-IN" sz="2800" b="1" i="0" dirty="0">
                <a:effectLst/>
                <a:latin typeface="Open Sans" panose="020B0606030504020204" pitchFamily="34" charset="0"/>
              </a:rPr>
              <a:t>Dependency</a:t>
            </a:r>
            <a:endParaRPr kumimoji="0" lang="en-IN" sz="2800" b="1"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algn="l">
              <a:buFont typeface="Arial" panose="020B0604020202020204" pitchFamily="34" charset="0"/>
              <a:buChar char="•"/>
            </a:pPr>
            <a:r>
              <a:rPr lang="en-GB" sz="2000" b="0" i="0" dirty="0">
                <a:effectLst/>
                <a:latin typeface="Open Sans" panose="020B0606030504020204" pitchFamily="34" charset="0"/>
              </a:rPr>
              <a:t>A dependency is a relationship that signifies that a single or a set of model elements requires other model elements for their specification or implementation.</a:t>
            </a:r>
          </a:p>
          <a:p>
            <a:pPr algn="l">
              <a:buFont typeface="Arial" panose="020B0604020202020204" pitchFamily="34" charset="0"/>
              <a:buChar char="•"/>
            </a:pPr>
            <a:r>
              <a:rPr lang="en-GB" sz="2000" b="0" i="0" dirty="0">
                <a:effectLst/>
                <a:latin typeface="Open Sans" panose="020B0606030504020204" pitchFamily="34" charset="0"/>
              </a:rPr>
              <a:t>This means that the complete semantics of the depending elements is either semantically or structurally dependent on the definition of the supplier element(s).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GB"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3318" name="Picture 6" descr="Component Diagram Notation: Dependency">
            <a:extLst>
              <a:ext uri="{FF2B5EF4-FFF2-40B4-BE49-F238E27FC236}">
                <a16:creationId xmlns:a16="http://schemas.microsoft.com/office/drawing/2014/main" id="{C4C6896C-4089-462E-9B2D-97F19D8F2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574" y="5162549"/>
            <a:ext cx="2790825" cy="75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564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5ED0-D680-440E-BA90-A2F4A28484A4}"/>
              </a:ext>
            </a:extLst>
          </p:cNvPr>
          <p:cNvSpPr>
            <a:spLocks noGrp="1"/>
          </p:cNvSpPr>
          <p:nvPr>
            <p:ph type="title"/>
          </p:nvPr>
        </p:nvSpPr>
        <p:spPr/>
        <p:txBody>
          <a:bodyPr/>
          <a:lstStyle/>
          <a:p>
            <a:r>
              <a:rPr lang="en-IN" b="0" i="0" dirty="0">
                <a:solidFill>
                  <a:srgbClr val="333333"/>
                </a:solidFill>
                <a:effectLst/>
                <a:latin typeface="Open Sans" panose="020B0606030504020204" pitchFamily="34" charset="0"/>
              </a:rPr>
              <a:t>Relationships</a:t>
            </a:r>
            <a:br>
              <a:rPr lang="en-IN" b="0" i="0" dirty="0">
                <a:solidFill>
                  <a:srgbClr val="333333"/>
                </a:solidFill>
                <a:effectLst/>
                <a:latin typeface="Open Sans" panose="020B0606030504020204" pitchFamily="34" charset="0"/>
              </a:rPr>
            </a:br>
            <a:endParaRPr lang="en-IN" dirty="0"/>
          </a:p>
        </p:txBody>
      </p:sp>
      <p:sp>
        <p:nvSpPr>
          <p:cNvPr id="3" name="Slide Number Placeholder 2">
            <a:extLst>
              <a:ext uri="{FF2B5EF4-FFF2-40B4-BE49-F238E27FC236}">
                <a16:creationId xmlns:a16="http://schemas.microsoft.com/office/drawing/2014/main" id="{156BB73C-2314-4CCD-9DED-75D480C24B8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68205F-614A-40CB-A090-F766C19B1CF0}"/>
              </a:ext>
            </a:extLst>
          </p:cNvPr>
          <p:cNvSpPr txBox="1"/>
          <p:nvPr/>
        </p:nvSpPr>
        <p:spPr>
          <a:xfrm>
            <a:off x="533400" y="1828800"/>
            <a:ext cx="8247063"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(iv) </a:t>
            </a:r>
            <a:r>
              <a:rPr kumimoji="0" lang="en-IN" sz="2800" b="1"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rPr>
              <a:t>Dependency</a:t>
            </a:r>
            <a:endParaRPr kumimoji="0" lang="en-I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rPr>
              <a:t>A dependency is a relationship that signifies that a single or a set of model elements requires other model elements for their specification or implementation.</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Open Sans" panose="020B0606030504020204" pitchFamily="34" charset="0"/>
                <a:ea typeface="+mn-ea"/>
                <a:cs typeface="Arial" panose="020B0604020202020204" pitchFamily="34" charset="0"/>
              </a:rPr>
              <a:t>This means that the complete semantics of the depending elements is either semantically or structurally dependent on the definition of the supplier element(s).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romanLcParenBoth"/>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3318" name="Picture 6" descr="Component Diagram Notation: Dependency">
            <a:extLst>
              <a:ext uri="{FF2B5EF4-FFF2-40B4-BE49-F238E27FC236}">
                <a16:creationId xmlns:a16="http://schemas.microsoft.com/office/drawing/2014/main" id="{C4C6896C-4089-462E-9B2D-97F19D8F2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574" y="5162549"/>
            <a:ext cx="2790825" cy="75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300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6367-FD85-4470-8126-26A624C6C5E5}"/>
              </a:ext>
            </a:extLst>
          </p:cNvPr>
          <p:cNvSpPr>
            <a:spLocks noGrp="1"/>
          </p:cNvSpPr>
          <p:nvPr>
            <p:ph type="title"/>
          </p:nvPr>
        </p:nvSpPr>
        <p:spPr/>
        <p:txBody>
          <a:bodyPr/>
          <a:lstStyle/>
          <a:p>
            <a:r>
              <a:rPr lang="en-US" dirty="0"/>
              <a:t>Case studies</a:t>
            </a:r>
            <a:endParaRPr lang="en-IN" dirty="0"/>
          </a:p>
        </p:txBody>
      </p:sp>
      <p:sp>
        <p:nvSpPr>
          <p:cNvPr id="3" name="Slide Number Placeholder 2">
            <a:extLst>
              <a:ext uri="{FF2B5EF4-FFF2-40B4-BE49-F238E27FC236}">
                <a16:creationId xmlns:a16="http://schemas.microsoft.com/office/drawing/2014/main" id="{6E5F5675-18BB-4924-853B-FEF47A7F468A}"/>
              </a:ext>
            </a:extLst>
          </p:cNvPr>
          <p:cNvSpPr>
            <a:spLocks noGrp="1"/>
          </p:cNvSpPr>
          <p:nvPr>
            <p:ph type="sldNum" sz="quarter" idx="10"/>
          </p:nvPr>
        </p:nvSpPr>
        <p:spPr/>
        <p:txBody>
          <a:bodyPr/>
          <a:lstStyle/>
          <a:p>
            <a:pPr>
              <a:defRPr/>
            </a:pPr>
            <a:fld id="{7C25196A-ECF6-4A56-914D-3A9D05A48131}" type="slidenum">
              <a:rPr lang="en-US" altLang="en-US" smtClean="0"/>
              <a:pPr>
                <a:defRPr/>
              </a:pPr>
              <a:t>162</a:t>
            </a:fld>
            <a:endParaRPr lang="en-US" altLang="en-US"/>
          </a:p>
        </p:txBody>
      </p:sp>
      <p:sp>
        <p:nvSpPr>
          <p:cNvPr id="4" name="AutoShape 2">
            <a:extLst>
              <a:ext uri="{FF2B5EF4-FFF2-40B4-BE49-F238E27FC236}">
                <a16:creationId xmlns:a16="http://schemas.microsoft.com/office/drawing/2014/main" id="{850DB987-F0A0-47EB-87E7-F5FEF2BBD25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07F2C081-ACEB-4270-A828-4C4D51C9ABE3}"/>
              </a:ext>
            </a:extLst>
          </p:cNvPr>
          <p:cNvPicPr>
            <a:picLocks noChangeAspect="1"/>
          </p:cNvPicPr>
          <p:nvPr/>
        </p:nvPicPr>
        <p:blipFill>
          <a:blip r:embed="rId2"/>
          <a:stretch>
            <a:fillRect/>
          </a:stretch>
        </p:blipFill>
        <p:spPr>
          <a:xfrm>
            <a:off x="152400" y="1714068"/>
            <a:ext cx="9144000" cy="3125064"/>
          </a:xfrm>
          <a:prstGeom prst="rect">
            <a:avLst/>
          </a:prstGeom>
        </p:spPr>
      </p:pic>
    </p:spTree>
    <p:extLst>
      <p:ext uri="{BB962C8B-B14F-4D97-AF65-F5344CB8AC3E}">
        <p14:creationId xmlns:p14="http://schemas.microsoft.com/office/powerpoint/2010/main" val="5918900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6367-FD85-4470-8126-26A624C6C5E5}"/>
              </a:ext>
            </a:extLst>
          </p:cNvPr>
          <p:cNvSpPr>
            <a:spLocks noGrp="1"/>
          </p:cNvSpPr>
          <p:nvPr>
            <p:ph type="title"/>
          </p:nvPr>
        </p:nvSpPr>
        <p:spPr/>
        <p:txBody>
          <a:bodyPr/>
          <a:lstStyle/>
          <a:p>
            <a:r>
              <a:rPr lang="en-US" dirty="0"/>
              <a:t>Case studies</a:t>
            </a:r>
            <a:endParaRPr lang="en-IN" dirty="0"/>
          </a:p>
        </p:txBody>
      </p:sp>
      <p:sp>
        <p:nvSpPr>
          <p:cNvPr id="3" name="Slide Number Placeholder 2">
            <a:extLst>
              <a:ext uri="{FF2B5EF4-FFF2-40B4-BE49-F238E27FC236}">
                <a16:creationId xmlns:a16="http://schemas.microsoft.com/office/drawing/2014/main" id="{6E5F5675-18BB-4924-853B-FEF47A7F468A}"/>
              </a:ext>
            </a:extLst>
          </p:cNvPr>
          <p:cNvSpPr>
            <a:spLocks noGrp="1"/>
          </p:cNvSpPr>
          <p:nvPr>
            <p:ph type="sldNum" sz="quarter" idx="10"/>
          </p:nvPr>
        </p:nvSpPr>
        <p:spPr/>
        <p:txBody>
          <a:bodyPr/>
          <a:lstStyle/>
          <a:p>
            <a:pPr>
              <a:defRPr/>
            </a:pPr>
            <a:fld id="{7C25196A-ECF6-4A56-914D-3A9D05A48131}" type="slidenum">
              <a:rPr lang="en-US" altLang="en-US" smtClean="0"/>
              <a:pPr>
                <a:defRPr/>
              </a:pPr>
              <a:t>163</a:t>
            </a:fld>
            <a:endParaRPr lang="en-US" altLang="en-US"/>
          </a:p>
        </p:txBody>
      </p:sp>
      <p:sp>
        <p:nvSpPr>
          <p:cNvPr id="4" name="AutoShape 2">
            <a:extLst>
              <a:ext uri="{FF2B5EF4-FFF2-40B4-BE49-F238E27FC236}">
                <a16:creationId xmlns:a16="http://schemas.microsoft.com/office/drawing/2014/main" id="{850DB987-F0A0-47EB-87E7-F5FEF2BBD25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0CE04215-443B-4551-B477-69200C358C1F}"/>
              </a:ext>
            </a:extLst>
          </p:cNvPr>
          <p:cNvPicPr>
            <a:picLocks noChangeAspect="1"/>
          </p:cNvPicPr>
          <p:nvPr/>
        </p:nvPicPr>
        <p:blipFill>
          <a:blip r:embed="rId2"/>
          <a:stretch>
            <a:fillRect/>
          </a:stretch>
        </p:blipFill>
        <p:spPr>
          <a:xfrm>
            <a:off x="0" y="1903703"/>
            <a:ext cx="9144000" cy="3050594"/>
          </a:xfrm>
          <a:prstGeom prst="rect">
            <a:avLst/>
          </a:prstGeom>
        </p:spPr>
      </p:pic>
    </p:spTree>
    <p:extLst>
      <p:ext uri="{BB962C8B-B14F-4D97-AF65-F5344CB8AC3E}">
        <p14:creationId xmlns:p14="http://schemas.microsoft.com/office/powerpoint/2010/main" val="32838486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164</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93428"/>
          </a:xfrm>
          <a:prstGeom prst="rect">
            <a:avLst/>
          </a:prstGeom>
          <a:noFill/>
        </p:spPr>
        <p:txBody>
          <a:bodyPr wrap="square" rtlCol="0">
            <a:spAutoFit/>
          </a:bodyPr>
          <a:lstStyle/>
          <a:p>
            <a:pPr marL="342900" indent="-342900">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Deployment Diagram is a type of diagram that specifies the physical hardware on which the software system will execute. </a:t>
            </a:r>
          </a:p>
          <a:p>
            <a:pPr marL="342900" indent="-342900">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It also determines how the software is deployed on the underlying hardware. It maps software pieces of a system to the device that are going to execute it.</a:t>
            </a:r>
          </a:p>
          <a:p>
            <a:pPr marL="342900" indent="-342900">
              <a:buFont typeface="Arial" panose="020B0604020202020204" pitchFamily="34" charset="0"/>
              <a:buChar char="•"/>
            </a:pPr>
            <a:endParaRPr lang="en-GB" sz="2000" dirty="0">
              <a:solidFill>
                <a:srgbClr val="22222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b="0" i="0" dirty="0">
                <a:solidFill>
                  <a:srgbClr val="222222"/>
                </a:solidFill>
                <a:effectLst/>
                <a:latin typeface="Source Sans Pro" panose="020B0503030403020204" pitchFamily="34" charset="0"/>
              </a:rPr>
              <a:t>The deployment diagram maps the software architecture created in design to the physical system architecture that executes it.</a:t>
            </a:r>
          </a:p>
          <a:p>
            <a:pPr marL="342900" indent="-342900">
              <a:buFont typeface="Arial" panose="020B0604020202020204" pitchFamily="34" charset="0"/>
              <a:buChar char="•"/>
            </a:pPr>
            <a:endParaRPr lang="en-GB" sz="2000" dirty="0">
              <a:solidFill>
                <a:srgbClr val="222222"/>
              </a:solidFill>
              <a:latin typeface="Source Sans Pro" panose="020B0503030403020204" pitchFamily="34" charset="0"/>
            </a:endParaRPr>
          </a:p>
          <a:p>
            <a:pPr marL="342900" indent="-342900">
              <a:buFont typeface="Arial" panose="020B0604020202020204" pitchFamily="34" charset="0"/>
              <a:buChar char="•"/>
            </a:pPr>
            <a:r>
              <a:rPr lang="en-GB" sz="2000" b="0" i="0" dirty="0">
                <a:solidFill>
                  <a:srgbClr val="222222"/>
                </a:solidFill>
                <a:effectLst/>
                <a:latin typeface="Source Sans Pro" panose="020B0503030403020204" pitchFamily="34" charset="0"/>
              </a:rPr>
              <a:t> In distributed systems, it models the distribution of the software across the physical nodes.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0593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165</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762000" y="1417638"/>
            <a:ext cx="7924800" cy="2308324"/>
          </a:xfrm>
          <a:prstGeom prst="rect">
            <a:avLst/>
          </a:prstGeom>
          <a:noFill/>
        </p:spPr>
        <p:txBody>
          <a:bodyPr wrap="square" rtlCol="0">
            <a:spAutoFit/>
          </a:bodyPr>
          <a:lstStyle/>
          <a:p>
            <a:r>
              <a:rPr lang="en-GB" b="1" i="0" dirty="0">
                <a:solidFill>
                  <a:srgbClr val="222222"/>
                </a:solidFill>
                <a:effectLst/>
                <a:latin typeface="Source Sans Pro" panose="020B0503030403020204" pitchFamily="34" charset="0"/>
              </a:rPr>
              <a:t>Purpose of a deployment diagram</a:t>
            </a:r>
          </a:p>
          <a:p>
            <a:endParaRPr lang="en-IN" dirty="0"/>
          </a:p>
          <a:p>
            <a:pPr marL="285750" indent="-285750" algn="just">
              <a:buFont typeface="Arial" panose="020B0604020202020204" pitchFamily="34" charset="0"/>
              <a:buChar char="•"/>
            </a:pPr>
            <a:r>
              <a:rPr lang="en-GB" b="0" i="0" dirty="0">
                <a:solidFill>
                  <a:srgbClr val="222222"/>
                </a:solidFill>
                <a:effectLst/>
                <a:latin typeface="Source Sans Pro" panose="020B0503030403020204" pitchFamily="34" charset="0"/>
              </a:rPr>
              <a:t>Deployment diagrams are used with the sole purpose of describing how software is deployed into the hardware system. It visualizes how software interacts with the hardware to execute the complete functionality. </a:t>
            </a:r>
          </a:p>
          <a:p>
            <a:pPr algn="just"/>
            <a:endParaRPr lang="en-GB" b="0" i="0" dirty="0">
              <a:solidFill>
                <a:srgbClr val="222222"/>
              </a:solidFill>
              <a:effectLst/>
              <a:latin typeface="Source Sans Pro" panose="020B0503030403020204" pitchFamily="34" charset="0"/>
            </a:endParaRPr>
          </a:p>
          <a:p>
            <a:pPr marL="285750" indent="-285750" algn="just">
              <a:buFont typeface="Arial" panose="020B0604020202020204" pitchFamily="34" charset="0"/>
              <a:buChar char="•"/>
            </a:pPr>
            <a:endParaRPr lang="en-GB" dirty="0">
              <a:solidFill>
                <a:srgbClr val="222222"/>
              </a:solidFill>
              <a:latin typeface="Source Sans Pro" panose="020B0503030403020204" pitchFamily="34" charset="0"/>
            </a:endParaRPr>
          </a:p>
          <a:p>
            <a:pPr marL="285750" indent="-285750" algn="just">
              <a:buFont typeface="Arial" panose="020B0604020202020204" pitchFamily="34" charset="0"/>
              <a:buChar char="•"/>
            </a:pPr>
            <a:r>
              <a:rPr lang="en-GB" b="0" i="0" dirty="0">
                <a:solidFill>
                  <a:srgbClr val="222222"/>
                </a:solidFill>
                <a:effectLst/>
                <a:latin typeface="Source Sans Pro" panose="020B0503030403020204" pitchFamily="34" charset="0"/>
              </a:rPr>
              <a:t>It is used to describe software to hardware interaction and vice versa.</a:t>
            </a:r>
            <a:endParaRPr lang="en-IN" dirty="0"/>
          </a:p>
        </p:txBody>
      </p:sp>
    </p:spTree>
    <p:extLst>
      <p:ext uri="{BB962C8B-B14F-4D97-AF65-F5344CB8AC3E}">
        <p14:creationId xmlns:p14="http://schemas.microsoft.com/office/powerpoint/2010/main" val="9640939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166</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736725"/>
            <a:ext cx="9238383" cy="1200329"/>
          </a:xfrm>
          <a:prstGeom prst="rect">
            <a:avLst/>
          </a:prstGeom>
          <a:noFill/>
        </p:spPr>
        <p:txBody>
          <a:bodyPr wrap="square" rtlCol="0">
            <a:spAutoFit/>
          </a:bodyPr>
          <a:lstStyle/>
          <a:p>
            <a:pPr algn="l"/>
            <a:r>
              <a:rPr lang="en-GB" b="1" i="0" dirty="0">
                <a:solidFill>
                  <a:srgbClr val="222222"/>
                </a:solidFill>
                <a:effectLst/>
                <a:latin typeface="Source Sans Pro" panose="020B0503030403020204" pitchFamily="34" charset="0"/>
              </a:rPr>
              <a:t>Deployment Diagram Symbol and notations</a:t>
            </a:r>
          </a:p>
          <a:p>
            <a:pPr algn="l"/>
            <a:endParaRPr lang="en-GB" b="1" dirty="0">
              <a:solidFill>
                <a:srgbClr val="222222"/>
              </a:solidFill>
              <a:latin typeface="Source Sans Pro" panose="020B0503030403020204" pitchFamily="34" charset="0"/>
            </a:endParaRPr>
          </a:p>
          <a:p>
            <a:pPr algn="l"/>
            <a:endParaRPr lang="en-GB" b="1" i="0" dirty="0">
              <a:solidFill>
                <a:srgbClr val="222222"/>
              </a:solidFill>
              <a:effectLst/>
              <a:latin typeface="Source Sans Pro" panose="020B0503030403020204" pitchFamily="34" charset="0"/>
            </a:endParaRPr>
          </a:p>
          <a:p>
            <a:pPr algn="l"/>
            <a:endParaRPr lang="en-GB" b="1" i="0" dirty="0">
              <a:solidFill>
                <a:srgbClr val="222222"/>
              </a:solidFill>
              <a:effectLst/>
              <a:latin typeface="Source Sans Pro" panose="020B0503030403020204" pitchFamily="34" charset="0"/>
            </a:endParaRPr>
          </a:p>
        </p:txBody>
      </p:sp>
      <p:pic>
        <p:nvPicPr>
          <p:cNvPr id="2050" name="Picture 2">
            <a:extLst>
              <a:ext uri="{FF2B5EF4-FFF2-40B4-BE49-F238E27FC236}">
                <a16:creationId xmlns:a16="http://schemas.microsoft.com/office/drawing/2014/main" id="{507155FA-8F0C-43B5-901A-489F7D841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650" y="3048000"/>
            <a:ext cx="6817749"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190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167</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736725"/>
            <a:ext cx="8236975" cy="4308872"/>
          </a:xfrm>
          <a:prstGeom prst="rect">
            <a:avLst/>
          </a:prstGeom>
          <a:noFill/>
        </p:spPr>
        <p:txBody>
          <a:bodyPr wrap="square" rtlCol="0">
            <a:spAutoFit/>
          </a:bodyPr>
          <a:lstStyle/>
          <a:p>
            <a:r>
              <a:rPr lang="en-IN" b="1" i="0" dirty="0">
                <a:solidFill>
                  <a:srgbClr val="222222"/>
                </a:solidFill>
                <a:effectLst/>
                <a:latin typeface="Source Sans Pro" panose="020B0503030403020204" pitchFamily="34" charset="0"/>
              </a:rPr>
              <a:t>What is an artifact?</a:t>
            </a:r>
          </a:p>
          <a:p>
            <a:pPr algn="l"/>
            <a:r>
              <a:rPr lang="en-GB" sz="2000" b="0" i="0" dirty="0">
                <a:solidFill>
                  <a:srgbClr val="222222"/>
                </a:solidFill>
                <a:effectLst/>
                <a:latin typeface="Times New Roman" panose="02020603050405020304" pitchFamily="18" charset="0"/>
                <a:cs typeface="Times New Roman" panose="02020603050405020304" pitchFamily="18" charset="0"/>
              </a:rPr>
              <a:t>An artifact represents the specification of a concrete real-world entity related to software development. You can use the artifact to describe a framework which is used during the software development process or an executable file. Artifacts are deployed on the nodes. The most common artifacts are as follows,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Source files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Executable files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Database tables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Scripts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DLL files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User manuals or documentation</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Output files</a:t>
            </a:r>
          </a:p>
          <a:p>
            <a:pPr algn="l"/>
            <a:endParaRPr lang="en-GB" b="1" i="0" dirty="0">
              <a:solidFill>
                <a:srgbClr val="222222"/>
              </a:solidFill>
              <a:effectLst/>
              <a:latin typeface="Source Sans Pro" panose="020B0503030403020204" pitchFamily="34" charset="0"/>
            </a:endParaRPr>
          </a:p>
          <a:p>
            <a:pPr algn="l"/>
            <a:endParaRPr lang="en-GB"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4006432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168</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736725"/>
            <a:ext cx="8236975" cy="4247317"/>
          </a:xfrm>
          <a:prstGeom prst="rect">
            <a:avLst/>
          </a:prstGeom>
          <a:noFill/>
        </p:spPr>
        <p:txBody>
          <a:bodyPr wrap="square" rtlCol="0">
            <a:spAutoFit/>
          </a:bodyPr>
          <a:lstStyle/>
          <a:p>
            <a:r>
              <a:rPr lang="en-IN" b="1" i="0" dirty="0">
                <a:solidFill>
                  <a:srgbClr val="222222"/>
                </a:solidFill>
                <a:effectLst/>
                <a:latin typeface="Source Sans Pro" panose="020B0503030403020204" pitchFamily="34" charset="0"/>
              </a:rPr>
              <a:t>What is an artifact?</a:t>
            </a:r>
          </a:p>
          <a:p>
            <a:pPr algn="l"/>
            <a:r>
              <a:rPr lang="en-GB" b="0" i="0" dirty="0">
                <a:solidFill>
                  <a:srgbClr val="222222"/>
                </a:solidFill>
                <a:effectLst/>
                <a:latin typeface="Times New Roman" panose="02020603050405020304" pitchFamily="18" charset="0"/>
                <a:cs typeface="Times New Roman" panose="02020603050405020304" pitchFamily="18" charset="0"/>
              </a:rPr>
              <a:t>Artifacts are deployed on the nodes. It can provide physical manifestation for any UML element. Generally, they manifest components. </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Artifacts are </a:t>
            </a:r>
            <a:r>
              <a:rPr lang="en-GB" b="0" i="0" dirty="0" err="1">
                <a:solidFill>
                  <a:srgbClr val="222222"/>
                </a:solidFill>
                <a:effectLst/>
                <a:latin typeface="Times New Roman" panose="02020603050405020304" pitchFamily="18" charset="0"/>
                <a:cs typeface="Times New Roman" panose="02020603050405020304" pitchFamily="18" charset="0"/>
              </a:rPr>
              <a:t>labeled</a:t>
            </a:r>
            <a:r>
              <a:rPr lang="en-GB" b="0" i="0" dirty="0">
                <a:solidFill>
                  <a:srgbClr val="222222"/>
                </a:solidFill>
                <a:effectLst/>
                <a:latin typeface="Times New Roman" panose="02020603050405020304" pitchFamily="18" charset="0"/>
                <a:cs typeface="Times New Roman" panose="02020603050405020304" pitchFamily="18" charset="0"/>
              </a:rPr>
              <a:t> with the stereotype </a:t>
            </a:r>
            <a:r>
              <a:rPr lang="en-GB" b="1" i="0" dirty="0">
                <a:solidFill>
                  <a:srgbClr val="222222"/>
                </a:solidFill>
                <a:effectLst/>
                <a:latin typeface="Times New Roman" panose="02020603050405020304" pitchFamily="18" charset="0"/>
                <a:cs typeface="Times New Roman" panose="02020603050405020304" pitchFamily="18" charset="0"/>
              </a:rPr>
              <a:t>&lt;&lt;artifact&gt;&gt;, </a:t>
            </a:r>
            <a:r>
              <a:rPr lang="en-GB" b="0" i="0" dirty="0">
                <a:solidFill>
                  <a:srgbClr val="222222"/>
                </a:solidFill>
                <a:effectLst/>
                <a:latin typeface="Times New Roman" panose="02020603050405020304" pitchFamily="18" charset="0"/>
                <a:cs typeface="Times New Roman" panose="02020603050405020304" pitchFamily="18" charset="0"/>
              </a:rPr>
              <a:t>and it may have an artifact icon on the top right corner.</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Each artifact has a filename in its specification that indicates the physical location of the artifact. An artifact can contain another artifact. It may be dependent on one another.</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Artifacts have their properties and </a:t>
            </a:r>
            <a:r>
              <a:rPr lang="en-GB" b="0" i="0" dirty="0" err="1">
                <a:solidFill>
                  <a:srgbClr val="222222"/>
                </a:solidFill>
                <a:effectLst/>
                <a:latin typeface="Times New Roman" panose="02020603050405020304" pitchFamily="18" charset="0"/>
                <a:cs typeface="Times New Roman" panose="02020603050405020304" pitchFamily="18" charset="0"/>
              </a:rPr>
              <a:t>behavior</a:t>
            </a:r>
            <a:r>
              <a:rPr lang="en-GB" b="0" i="0" dirty="0">
                <a:solidFill>
                  <a:srgbClr val="222222"/>
                </a:solidFill>
                <a:effectLst/>
                <a:latin typeface="Times New Roman" panose="02020603050405020304" pitchFamily="18" charset="0"/>
                <a:cs typeface="Times New Roman" panose="02020603050405020304" pitchFamily="18" charset="0"/>
              </a:rPr>
              <a:t> that manipulates them.</a:t>
            </a:r>
          </a:p>
          <a:p>
            <a:pPr algn="l"/>
            <a:r>
              <a:rPr lang="en-GB" b="0" i="0" dirty="0">
                <a:solidFill>
                  <a:srgbClr val="222222"/>
                </a:solidFill>
                <a:effectLst/>
                <a:latin typeface="Times New Roman" panose="02020603050405020304" pitchFamily="18" charset="0"/>
                <a:cs typeface="Times New Roman" panose="02020603050405020304" pitchFamily="18" charset="0"/>
              </a:rPr>
              <a:t>Generally, an artifact is represented as follows in the unified </a:t>
            </a:r>
            <a:r>
              <a:rPr lang="en-GB" b="0" i="0" dirty="0" err="1">
                <a:solidFill>
                  <a:srgbClr val="222222"/>
                </a:solidFill>
                <a:effectLst/>
                <a:latin typeface="Times New Roman" panose="02020603050405020304" pitchFamily="18" charset="0"/>
                <a:cs typeface="Times New Roman" panose="02020603050405020304" pitchFamily="18" charset="0"/>
              </a:rPr>
              <a:t>modeling</a:t>
            </a:r>
            <a:r>
              <a:rPr lang="en-GB" b="0" i="0" dirty="0">
                <a:solidFill>
                  <a:srgbClr val="222222"/>
                </a:solidFill>
                <a:effectLst/>
                <a:latin typeface="Times New Roman" panose="02020603050405020304" pitchFamily="18" charset="0"/>
                <a:cs typeface="Times New Roman" panose="02020603050405020304" pitchFamily="18" charset="0"/>
              </a:rPr>
              <a:t> language.</a:t>
            </a:r>
          </a:p>
          <a:p>
            <a:pPr algn="l"/>
            <a:endParaRPr lang="en-GB" b="1" i="0" dirty="0">
              <a:solidFill>
                <a:srgbClr val="222222"/>
              </a:solidFill>
              <a:effectLst/>
              <a:latin typeface="Times New Roman" panose="02020603050405020304" pitchFamily="18" charset="0"/>
              <a:cs typeface="Times New Roman" panose="02020603050405020304" pitchFamily="18" charset="0"/>
            </a:endParaRPr>
          </a:p>
          <a:p>
            <a:pPr algn="l"/>
            <a:endParaRPr lang="en-GB"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954599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169</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295400"/>
            <a:ext cx="8236975" cy="4247317"/>
          </a:xfrm>
          <a:prstGeom prst="rect">
            <a:avLst/>
          </a:prstGeom>
          <a:noFill/>
        </p:spPr>
        <p:txBody>
          <a:bodyPr wrap="square" rtlCol="0">
            <a:spAutoFit/>
          </a:bodyPr>
          <a:lstStyle/>
          <a:p>
            <a:r>
              <a:rPr lang="en-IN" b="1" i="0" dirty="0">
                <a:solidFill>
                  <a:srgbClr val="222222"/>
                </a:solidFill>
                <a:effectLst/>
                <a:latin typeface="Source Sans Pro" panose="020B0503030403020204" pitchFamily="34" charset="0"/>
              </a:rPr>
              <a:t>What is an artifact?</a:t>
            </a:r>
          </a:p>
          <a:p>
            <a:pPr algn="l"/>
            <a:r>
              <a:rPr lang="en-GB" b="0" i="0" dirty="0">
                <a:solidFill>
                  <a:srgbClr val="222222"/>
                </a:solidFill>
                <a:effectLst/>
                <a:latin typeface="Times New Roman" panose="02020603050405020304" pitchFamily="18" charset="0"/>
                <a:cs typeface="Times New Roman" panose="02020603050405020304" pitchFamily="18" charset="0"/>
              </a:rPr>
              <a:t>Artifacts are deployed on the nodes. It can provide physical manifestation for any UML element. Generally, they manifest components. </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Artifacts are </a:t>
            </a:r>
            <a:r>
              <a:rPr lang="en-GB" b="0" i="0" dirty="0" err="1">
                <a:solidFill>
                  <a:srgbClr val="222222"/>
                </a:solidFill>
                <a:effectLst/>
                <a:latin typeface="Times New Roman" panose="02020603050405020304" pitchFamily="18" charset="0"/>
                <a:cs typeface="Times New Roman" panose="02020603050405020304" pitchFamily="18" charset="0"/>
              </a:rPr>
              <a:t>labeled</a:t>
            </a:r>
            <a:r>
              <a:rPr lang="en-GB" b="0" i="0" dirty="0">
                <a:solidFill>
                  <a:srgbClr val="222222"/>
                </a:solidFill>
                <a:effectLst/>
                <a:latin typeface="Times New Roman" panose="02020603050405020304" pitchFamily="18" charset="0"/>
                <a:cs typeface="Times New Roman" panose="02020603050405020304" pitchFamily="18" charset="0"/>
              </a:rPr>
              <a:t> with the stereotype </a:t>
            </a:r>
            <a:r>
              <a:rPr lang="en-GB" b="1" i="0" dirty="0">
                <a:solidFill>
                  <a:srgbClr val="222222"/>
                </a:solidFill>
                <a:effectLst/>
                <a:latin typeface="Times New Roman" panose="02020603050405020304" pitchFamily="18" charset="0"/>
                <a:cs typeface="Times New Roman" panose="02020603050405020304" pitchFamily="18" charset="0"/>
              </a:rPr>
              <a:t>&lt;&lt;artifact&gt;&gt;, </a:t>
            </a:r>
            <a:r>
              <a:rPr lang="en-GB" b="0" i="0" dirty="0">
                <a:solidFill>
                  <a:srgbClr val="222222"/>
                </a:solidFill>
                <a:effectLst/>
                <a:latin typeface="Times New Roman" panose="02020603050405020304" pitchFamily="18" charset="0"/>
                <a:cs typeface="Times New Roman" panose="02020603050405020304" pitchFamily="18" charset="0"/>
              </a:rPr>
              <a:t>and it may have an artifact icon on the top right corner.</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Each artifact has a filename in its specification that indicates the physical location of the artifact. An artifact can contain another artifact. It may be dependent on one another.</a:t>
            </a:r>
          </a:p>
          <a:p>
            <a:pPr algn="l"/>
            <a:endParaRPr lang="en-GB" b="0" i="0" dirty="0">
              <a:solidFill>
                <a:srgbClr val="222222"/>
              </a:solidFill>
              <a:effectLst/>
              <a:latin typeface="Times New Roman" panose="02020603050405020304" pitchFamily="18" charset="0"/>
              <a:cs typeface="Times New Roman" panose="02020603050405020304" pitchFamily="18" charset="0"/>
            </a:endParaRPr>
          </a:p>
          <a:p>
            <a:pPr algn="l"/>
            <a:r>
              <a:rPr lang="en-GB" b="0" i="0" dirty="0">
                <a:solidFill>
                  <a:srgbClr val="222222"/>
                </a:solidFill>
                <a:effectLst/>
                <a:latin typeface="Times New Roman" panose="02020603050405020304" pitchFamily="18" charset="0"/>
                <a:cs typeface="Times New Roman" panose="02020603050405020304" pitchFamily="18" charset="0"/>
              </a:rPr>
              <a:t>Artifacts have their properties and </a:t>
            </a:r>
            <a:r>
              <a:rPr lang="en-GB" b="0" i="0" dirty="0" err="1">
                <a:solidFill>
                  <a:srgbClr val="222222"/>
                </a:solidFill>
                <a:effectLst/>
                <a:latin typeface="Times New Roman" panose="02020603050405020304" pitchFamily="18" charset="0"/>
                <a:cs typeface="Times New Roman" panose="02020603050405020304" pitchFamily="18" charset="0"/>
              </a:rPr>
              <a:t>behavior</a:t>
            </a:r>
            <a:r>
              <a:rPr lang="en-GB" b="0" i="0" dirty="0">
                <a:solidFill>
                  <a:srgbClr val="222222"/>
                </a:solidFill>
                <a:effectLst/>
                <a:latin typeface="Times New Roman" panose="02020603050405020304" pitchFamily="18" charset="0"/>
                <a:cs typeface="Times New Roman" panose="02020603050405020304" pitchFamily="18" charset="0"/>
              </a:rPr>
              <a:t> that manipulates them.</a:t>
            </a:r>
          </a:p>
          <a:p>
            <a:pPr algn="l"/>
            <a:r>
              <a:rPr lang="en-GB" b="0" i="0" dirty="0">
                <a:solidFill>
                  <a:srgbClr val="222222"/>
                </a:solidFill>
                <a:effectLst/>
                <a:latin typeface="Times New Roman" panose="02020603050405020304" pitchFamily="18" charset="0"/>
                <a:cs typeface="Times New Roman" panose="02020603050405020304" pitchFamily="18" charset="0"/>
              </a:rPr>
              <a:t>Generally, an artifact is represented as follows in the unified </a:t>
            </a:r>
            <a:r>
              <a:rPr lang="en-GB" b="0" i="0" dirty="0" err="1">
                <a:solidFill>
                  <a:srgbClr val="222222"/>
                </a:solidFill>
                <a:effectLst/>
                <a:latin typeface="Times New Roman" panose="02020603050405020304" pitchFamily="18" charset="0"/>
                <a:cs typeface="Times New Roman" panose="02020603050405020304" pitchFamily="18" charset="0"/>
              </a:rPr>
              <a:t>modeling</a:t>
            </a:r>
            <a:r>
              <a:rPr lang="en-GB" b="0" i="0" dirty="0">
                <a:solidFill>
                  <a:srgbClr val="222222"/>
                </a:solidFill>
                <a:effectLst/>
                <a:latin typeface="Times New Roman" panose="02020603050405020304" pitchFamily="18" charset="0"/>
                <a:cs typeface="Times New Roman" panose="02020603050405020304" pitchFamily="18" charset="0"/>
              </a:rPr>
              <a:t> language.</a:t>
            </a:r>
          </a:p>
          <a:p>
            <a:pPr algn="l"/>
            <a:endParaRPr lang="en-GB" b="1" i="0" dirty="0">
              <a:solidFill>
                <a:srgbClr val="222222"/>
              </a:solidFill>
              <a:effectLst/>
              <a:latin typeface="Times New Roman" panose="02020603050405020304" pitchFamily="18" charset="0"/>
              <a:cs typeface="Times New Roman" panose="02020603050405020304" pitchFamily="18" charset="0"/>
            </a:endParaRPr>
          </a:p>
          <a:p>
            <a:pPr algn="l"/>
            <a:endParaRPr lang="en-GB" b="1" i="0" dirty="0">
              <a:solidFill>
                <a:srgbClr val="222222"/>
              </a:solidFill>
              <a:effectLst/>
              <a:latin typeface="Source Sans Pro" panose="020B0503030403020204" pitchFamily="34" charset="0"/>
            </a:endParaRPr>
          </a:p>
        </p:txBody>
      </p:sp>
      <p:pic>
        <p:nvPicPr>
          <p:cNvPr id="3074" name="Picture 2">
            <a:extLst>
              <a:ext uri="{FF2B5EF4-FFF2-40B4-BE49-F238E27FC236}">
                <a16:creationId xmlns:a16="http://schemas.microsoft.com/office/drawing/2014/main" id="{154A982C-59A2-44E9-BE3F-8F583D14C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5212517"/>
            <a:ext cx="31051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99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a:xfrm>
            <a:off x="457519" y="1028144"/>
            <a:ext cx="8228963" cy="651302"/>
          </a:xfrm>
        </p:spPr>
        <p:txBody>
          <a:bodyPr lIns="81967" tIns="40984" rIns="81967" bIns="40984"/>
          <a:lstStyle/>
          <a:p>
            <a:r>
              <a:rPr lang="en-GB"/>
              <a:t>Actors</a:t>
            </a:r>
          </a:p>
        </p:txBody>
      </p:sp>
      <p:sp>
        <p:nvSpPr>
          <p:cNvPr id="629763" name="Rectangle 3"/>
          <p:cNvSpPr>
            <a:spLocks noGrp="1" noChangeArrowheads="1"/>
          </p:cNvSpPr>
          <p:nvPr>
            <p:ph type="body" idx="1"/>
          </p:nvPr>
        </p:nvSpPr>
        <p:spPr>
          <a:xfrm>
            <a:off x="457520" y="2453838"/>
            <a:ext cx="8382000" cy="3261295"/>
          </a:xfrm>
        </p:spPr>
        <p:txBody>
          <a:bodyPr lIns="81967" tIns="40984" rIns="81967" bIns="40984"/>
          <a:lstStyle/>
          <a:p>
            <a:r>
              <a:rPr lang="en-GB" sz="2850" dirty="0"/>
              <a:t>An Actor is outside or external the system.</a:t>
            </a:r>
          </a:p>
          <a:p>
            <a:r>
              <a:rPr lang="en-GB" sz="2850" dirty="0"/>
              <a:t>It can be a</a:t>
            </a:r>
            <a:r>
              <a:rPr lang="en-GB" dirty="0"/>
              <a:t>:</a:t>
            </a:r>
          </a:p>
          <a:p>
            <a:pPr lvl="1"/>
            <a:r>
              <a:rPr lang="en-GB" sz="2475" dirty="0"/>
              <a:t>Human</a:t>
            </a:r>
          </a:p>
          <a:p>
            <a:pPr lvl="1"/>
            <a:r>
              <a:rPr lang="en-GB" sz="2475" dirty="0"/>
              <a:t>Peripheral device (hardware)</a:t>
            </a:r>
          </a:p>
          <a:p>
            <a:pPr lvl="1"/>
            <a:r>
              <a:rPr lang="en-GB" sz="2475" dirty="0"/>
              <a:t>External system or subsystem</a:t>
            </a:r>
          </a:p>
          <a:p>
            <a:pPr lvl="1"/>
            <a:r>
              <a:rPr lang="en-GB" sz="2475" dirty="0"/>
              <a:t>Time or time-based event</a:t>
            </a:r>
          </a:p>
          <a:p>
            <a:r>
              <a:rPr lang="en-GB" sz="2850" dirty="0"/>
              <a:t>Represented by stick figure</a:t>
            </a:r>
            <a:endParaRPr lang="en-GB" dirty="0"/>
          </a:p>
        </p:txBody>
      </p:sp>
      <p:grpSp>
        <p:nvGrpSpPr>
          <p:cNvPr id="2" name="Group 9"/>
          <p:cNvGrpSpPr>
            <a:grpSpLocks/>
          </p:cNvGrpSpPr>
          <p:nvPr/>
        </p:nvGrpSpPr>
        <p:grpSpPr bwMode="auto">
          <a:xfrm>
            <a:off x="6781481" y="4000235"/>
            <a:ext cx="841707" cy="1456768"/>
            <a:chOff x="4254" y="2630"/>
            <a:chExt cx="528" cy="1219"/>
          </a:xfrm>
        </p:grpSpPr>
        <p:sp>
          <p:nvSpPr>
            <p:cNvPr id="629764" name="Line 4"/>
            <p:cNvSpPr>
              <a:spLocks noChangeShapeType="1"/>
            </p:cNvSpPr>
            <p:nvPr/>
          </p:nvSpPr>
          <p:spPr bwMode="auto">
            <a:xfrm>
              <a:off x="4493" y="2917"/>
              <a:ext cx="1" cy="762"/>
            </a:xfrm>
            <a:prstGeom prst="line">
              <a:avLst/>
            </a:prstGeom>
            <a:noFill/>
            <a:ln w="39688">
              <a:solidFill>
                <a:srgbClr val="000000"/>
              </a:solidFill>
              <a:round/>
              <a:headEnd/>
              <a:tailEnd/>
            </a:ln>
          </p:spPr>
          <p:txBody>
            <a:bodyPr/>
            <a:lstStyle/>
            <a:p>
              <a:endParaRPr lang="en-US"/>
            </a:p>
          </p:txBody>
        </p:sp>
        <p:sp>
          <p:nvSpPr>
            <p:cNvPr id="629765" name="Oval 5"/>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p>
              <a:endParaRPr lang="en-US"/>
            </a:p>
          </p:txBody>
        </p:sp>
        <p:sp>
          <p:nvSpPr>
            <p:cNvPr id="629766" name="Line 6"/>
            <p:cNvSpPr>
              <a:spLocks noChangeShapeType="1"/>
            </p:cNvSpPr>
            <p:nvPr/>
          </p:nvSpPr>
          <p:spPr bwMode="auto">
            <a:xfrm>
              <a:off x="4254" y="3204"/>
              <a:ext cx="528" cy="1"/>
            </a:xfrm>
            <a:prstGeom prst="line">
              <a:avLst/>
            </a:prstGeom>
            <a:noFill/>
            <a:ln w="39688">
              <a:solidFill>
                <a:srgbClr val="000000"/>
              </a:solidFill>
              <a:round/>
              <a:headEnd/>
              <a:tailEnd/>
            </a:ln>
          </p:spPr>
          <p:txBody>
            <a:bodyPr/>
            <a:lstStyle/>
            <a:p>
              <a:endParaRPr lang="en-US"/>
            </a:p>
          </p:txBody>
        </p:sp>
        <p:sp>
          <p:nvSpPr>
            <p:cNvPr id="629767" name="Line 7"/>
            <p:cNvSpPr>
              <a:spLocks noChangeShapeType="1"/>
            </p:cNvSpPr>
            <p:nvPr/>
          </p:nvSpPr>
          <p:spPr bwMode="auto">
            <a:xfrm flipH="1">
              <a:off x="4254" y="3634"/>
              <a:ext cx="201" cy="191"/>
            </a:xfrm>
            <a:prstGeom prst="line">
              <a:avLst/>
            </a:prstGeom>
            <a:noFill/>
            <a:ln w="39688">
              <a:solidFill>
                <a:srgbClr val="000000"/>
              </a:solidFill>
              <a:round/>
              <a:headEnd/>
              <a:tailEnd/>
            </a:ln>
          </p:spPr>
          <p:txBody>
            <a:bodyPr/>
            <a:lstStyle/>
            <a:p>
              <a:endParaRPr lang="en-US"/>
            </a:p>
          </p:txBody>
        </p:sp>
        <p:sp>
          <p:nvSpPr>
            <p:cNvPr id="629768" name="Line 8"/>
            <p:cNvSpPr>
              <a:spLocks noChangeShapeType="1"/>
            </p:cNvSpPr>
            <p:nvPr/>
          </p:nvSpPr>
          <p:spPr bwMode="auto">
            <a:xfrm>
              <a:off x="4493" y="3634"/>
              <a:ext cx="200" cy="215"/>
            </a:xfrm>
            <a:prstGeom prst="line">
              <a:avLst/>
            </a:prstGeom>
            <a:noFill/>
            <a:ln w="39688">
              <a:solidFill>
                <a:srgbClr val="000000"/>
              </a:solidFill>
              <a:round/>
              <a:headEnd/>
              <a:tailEnd/>
            </a:ln>
          </p:spPr>
          <p:txBody>
            <a:bodyPr/>
            <a:lstStyle/>
            <a:p>
              <a:endParaRPr lang="en-US"/>
            </a:p>
          </p:txBody>
        </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170</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295400"/>
            <a:ext cx="8236975" cy="3385542"/>
          </a:xfrm>
          <a:prstGeom prst="rect">
            <a:avLst/>
          </a:prstGeom>
          <a:noFill/>
        </p:spPr>
        <p:txBody>
          <a:bodyPr wrap="square" rtlCol="0">
            <a:spAutoFit/>
          </a:bodyPr>
          <a:lstStyle/>
          <a:p>
            <a:pPr algn="l"/>
            <a:r>
              <a:rPr lang="en-GB" b="1" i="0" dirty="0">
                <a:solidFill>
                  <a:srgbClr val="222222"/>
                </a:solidFill>
                <a:effectLst/>
                <a:latin typeface="Source Sans Pro" panose="020B0503030403020204" pitchFamily="34" charset="0"/>
              </a:rPr>
              <a:t>Artifact Instances</a:t>
            </a:r>
          </a:p>
          <a:p>
            <a:pPr algn="l"/>
            <a:endParaRPr lang="en-GB" b="1" i="0" dirty="0">
              <a:solidFill>
                <a:srgbClr val="222222"/>
              </a:solidFill>
              <a:effectLst/>
              <a:latin typeface="Source Sans Pro" panose="020B0503030403020204" pitchFamily="34" charset="0"/>
            </a:endParaRPr>
          </a:p>
          <a:p>
            <a:pPr algn="l"/>
            <a:r>
              <a:rPr lang="en-GB" sz="2000" b="0" i="0" dirty="0">
                <a:solidFill>
                  <a:srgbClr val="222222"/>
                </a:solidFill>
                <a:effectLst/>
                <a:latin typeface="Times New Roman" panose="02020603050405020304" pitchFamily="18" charset="0"/>
                <a:cs typeface="Times New Roman" panose="02020603050405020304" pitchFamily="18" charset="0"/>
              </a:rPr>
              <a:t>An artifact instance represents an instance of a particular artifact. An artifact instance is denoted with same symbol as that of the artifact except that the name is underlined. </a:t>
            </a:r>
          </a:p>
          <a:p>
            <a:pPr algn="l"/>
            <a:r>
              <a:rPr lang="en-GB" sz="2000" b="0" i="0" dirty="0">
                <a:solidFill>
                  <a:srgbClr val="222222"/>
                </a:solidFill>
                <a:effectLst/>
                <a:latin typeface="Times New Roman" panose="02020603050405020304" pitchFamily="18" charset="0"/>
                <a:cs typeface="Times New Roman" panose="02020603050405020304" pitchFamily="18" charset="0"/>
              </a:rPr>
              <a:t>UML diagram allows this to differentiate between the original artifact and the instance. Each physical copy or a file is an instance of a unique artifact.</a:t>
            </a:r>
          </a:p>
          <a:p>
            <a:pPr algn="l"/>
            <a:endParaRPr lang="en-GB" sz="2000" b="0" i="0" dirty="0">
              <a:solidFill>
                <a:srgbClr val="222222"/>
              </a:solidFill>
              <a:effectLst/>
              <a:latin typeface="Times New Roman" panose="02020603050405020304" pitchFamily="18" charset="0"/>
              <a:cs typeface="Times New Roman" panose="02020603050405020304" pitchFamily="18" charset="0"/>
            </a:endParaRPr>
          </a:p>
          <a:p>
            <a:pPr algn="l"/>
            <a:r>
              <a:rPr lang="en-GB" sz="2000" b="0" i="0" dirty="0">
                <a:solidFill>
                  <a:srgbClr val="222222"/>
                </a:solidFill>
                <a:effectLst/>
                <a:latin typeface="Times New Roman" panose="02020603050405020304" pitchFamily="18" charset="0"/>
                <a:cs typeface="Times New Roman" panose="02020603050405020304" pitchFamily="18" charset="0"/>
              </a:rPr>
              <a:t>Generally, an artifact instance is represented as follows in the unified </a:t>
            </a:r>
            <a:r>
              <a:rPr lang="en-GB" sz="2000" b="0" i="0" dirty="0" err="1">
                <a:solidFill>
                  <a:srgbClr val="222222"/>
                </a:solidFill>
                <a:effectLst/>
                <a:latin typeface="Times New Roman" panose="02020603050405020304" pitchFamily="18" charset="0"/>
                <a:cs typeface="Times New Roman" panose="02020603050405020304" pitchFamily="18" charset="0"/>
              </a:rPr>
              <a:t>modeling</a:t>
            </a:r>
            <a:r>
              <a:rPr lang="en-GB" sz="2000" b="0" i="0" dirty="0">
                <a:solidFill>
                  <a:srgbClr val="222222"/>
                </a:solidFill>
                <a:effectLst/>
                <a:latin typeface="Times New Roman" panose="02020603050405020304" pitchFamily="18" charset="0"/>
                <a:cs typeface="Times New Roman" panose="02020603050405020304" pitchFamily="18" charset="0"/>
              </a:rPr>
              <a:t> language.</a:t>
            </a:r>
          </a:p>
          <a:p>
            <a:pPr algn="l"/>
            <a:endParaRPr lang="en-GB" b="1" i="0" dirty="0">
              <a:solidFill>
                <a:srgbClr val="222222"/>
              </a:solidFill>
              <a:effectLst/>
              <a:latin typeface="Source Sans Pro" panose="020B0503030403020204" pitchFamily="34" charset="0"/>
            </a:endParaRPr>
          </a:p>
        </p:txBody>
      </p:sp>
      <p:pic>
        <p:nvPicPr>
          <p:cNvPr id="7" name="Picture 6">
            <a:extLst>
              <a:ext uri="{FF2B5EF4-FFF2-40B4-BE49-F238E27FC236}">
                <a16:creationId xmlns:a16="http://schemas.microsoft.com/office/drawing/2014/main" id="{78068F0D-5CD3-4670-8E96-495E3AD04F52}"/>
              </a:ext>
            </a:extLst>
          </p:cNvPr>
          <p:cNvPicPr>
            <a:picLocks noChangeAspect="1"/>
          </p:cNvPicPr>
          <p:nvPr/>
        </p:nvPicPr>
        <p:blipFill>
          <a:blip r:embed="rId3"/>
          <a:stretch>
            <a:fillRect/>
          </a:stretch>
        </p:blipFill>
        <p:spPr>
          <a:xfrm>
            <a:off x="3352800" y="4283401"/>
            <a:ext cx="2743200" cy="1447800"/>
          </a:xfrm>
          <a:prstGeom prst="rect">
            <a:avLst/>
          </a:prstGeom>
        </p:spPr>
      </p:pic>
    </p:spTree>
    <p:extLst>
      <p:ext uri="{BB962C8B-B14F-4D97-AF65-F5344CB8AC3E}">
        <p14:creationId xmlns:p14="http://schemas.microsoft.com/office/powerpoint/2010/main" val="16264437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171</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295400"/>
            <a:ext cx="8236975" cy="4308872"/>
          </a:xfrm>
          <a:prstGeom prst="rect">
            <a:avLst/>
          </a:prstGeom>
          <a:noFill/>
        </p:spPr>
        <p:txBody>
          <a:bodyPr wrap="square" rtlCol="0">
            <a:spAutoFit/>
          </a:bodyPr>
          <a:lstStyle/>
          <a:p>
            <a:pPr algn="l"/>
            <a:r>
              <a:rPr lang="en-GB" b="1" i="0" dirty="0">
                <a:solidFill>
                  <a:srgbClr val="222222"/>
                </a:solidFill>
                <a:effectLst/>
                <a:latin typeface="Source Sans Pro" panose="020B0503030403020204" pitchFamily="34" charset="0"/>
              </a:rPr>
              <a:t>What is a node?</a:t>
            </a:r>
          </a:p>
          <a:p>
            <a:pPr algn="l"/>
            <a:endParaRPr lang="en-GB" b="1" i="0" dirty="0">
              <a:solidFill>
                <a:srgbClr val="222222"/>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Node is a computational resource upon which artifacts are deployed for execution. A node is a physical thing that can execute one or more artifacts. </a:t>
            </a:r>
          </a:p>
          <a:p>
            <a:pPr marL="342900" indent="-342900" algn="l">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A node may vary in its size depending upon the size of the project.</a:t>
            </a:r>
          </a:p>
          <a:p>
            <a:pPr marL="342900" indent="-342900" algn="l">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Node is an essential UML element that describes the execution of code and the communication between various entities of a system. </a:t>
            </a:r>
          </a:p>
          <a:p>
            <a:pPr marL="342900" indent="-342900" algn="l">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It is denoted by a 3D box with the node-name written inside of it.</a:t>
            </a:r>
          </a:p>
          <a:p>
            <a:pPr marL="342900" indent="-342900" algn="l">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 Nodes help to convey the hardware which is used to deploy the software.</a:t>
            </a:r>
          </a:p>
          <a:p>
            <a:pPr algn="l"/>
            <a:endParaRPr lang="en-GB"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6690339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172</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295400"/>
            <a:ext cx="8236975" cy="4001095"/>
          </a:xfrm>
          <a:prstGeom prst="rect">
            <a:avLst/>
          </a:prstGeom>
          <a:noFill/>
        </p:spPr>
        <p:txBody>
          <a:bodyPr wrap="square" rtlCol="0">
            <a:spAutoFit/>
          </a:bodyPr>
          <a:lstStyle/>
          <a:p>
            <a:pPr algn="l"/>
            <a:r>
              <a:rPr lang="en-GB" b="1" i="0" dirty="0">
                <a:solidFill>
                  <a:srgbClr val="222222"/>
                </a:solidFill>
                <a:effectLst/>
                <a:latin typeface="Source Sans Pro" panose="020B0503030403020204" pitchFamily="34" charset="0"/>
              </a:rPr>
              <a:t>What is a node?</a:t>
            </a:r>
          </a:p>
          <a:p>
            <a:pPr algn="l"/>
            <a:endParaRPr lang="en-GB" b="1" i="0" dirty="0">
              <a:solidFill>
                <a:srgbClr val="222222"/>
              </a:solidFill>
              <a:effectLst/>
              <a:latin typeface="Source Sans Pro" panose="020B0503030403020204" pitchFamily="34" charset="0"/>
            </a:endParaRPr>
          </a:p>
          <a:p>
            <a:pPr algn="l"/>
            <a:r>
              <a:rPr lang="en-GB" sz="2000" b="0" i="0" dirty="0">
                <a:solidFill>
                  <a:srgbClr val="222222"/>
                </a:solidFill>
                <a:effectLst/>
                <a:latin typeface="Times New Roman" panose="02020603050405020304" pitchFamily="18" charset="0"/>
                <a:cs typeface="Times New Roman" panose="02020603050405020304" pitchFamily="18" charset="0"/>
              </a:rPr>
              <a:t>An association between nodes represents a communication path from which information is exchanged in any direction.</a:t>
            </a:r>
          </a:p>
          <a:p>
            <a:pPr algn="l"/>
            <a:endParaRPr lang="en-GB" sz="2000" b="0" i="0" dirty="0">
              <a:solidFill>
                <a:srgbClr val="222222"/>
              </a:solidFill>
              <a:effectLst/>
              <a:latin typeface="Times New Roman" panose="02020603050405020304" pitchFamily="18" charset="0"/>
              <a:cs typeface="Times New Roman" panose="02020603050405020304" pitchFamily="18" charset="0"/>
            </a:endParaRPr>
          </a:p>
          <a:p>
            <a:pPr algn="l"/>
            <a:r>
              <a:rPr lang="en-GB" sz="2000" b="0" i="0" dirty="0">
                <a:solidFill>
                  <a:srgbClr val="222222"/>
                </a:solidFill>
                <a:effectLst/>
                <a:latin typeface="Times New Roman" panose="02020603050405020304" pitchFamily="18" charset="0"/>
                <a:cs typeface="Times New Roman" panose="02020603050405020304" pitchFamily="18" charset="0"/>
              </a:rPr>
              <a:t>Generally, a node has two stereotypes as follows:</a:t>
            </a:r>
          </a:p>
          <a:p>
            <a:pPr algn="l">
              <a:buFont typeface="Arial" panose="020B0604020202020204" pitchFamily="34" charset="0"/>
              <a:buChar char="•"/>
            </a:pPr>
            <a:r>
              <a:rPr lang="en-GB" sz="2000" b="1" i="0" dirty="0">
                <a:solidFill>
                  <a:srgbClr val="222222"/>
                </a:solidFill>
                <a:effectLst/>
                <a:latin typeface="Times New Roman" panose="02020603050405020304" pitchFamily="18" charset="0"/>
                <a:cs typeface="Times New Roman" panose="02020603050405020304" pitchFamily="18" charset="0"/>
              </a:rPr>
              <a:t>&lt;&lt; device &gt;&gt;</a:t>
            </a:r>
            <a:r>
              <a:rPr lang="en-GB" sz="2000" b="0" i="0" dirty="0">
                <a:solidFill>
                  <a:srgbClr val="222222"/>
                </a:solidFill>
                <a:effectLst/>
                <a:latin typeface="Times New Roman" panose="02020603050405020304" pitchFamily="18" charset="0"/>
                <a:cs typeface="Times New Roman" panose="02020603050405020304" pitchFamily="18" charset="0"/>
              </a:rPr>
              <a:t>It is a node that represents a physical machine capable of performing computations. A device can be a router or a server PC. It is represented using a node with stereotype &lt;&lt;device&gt;&gt;.</a:t>
            </a:r>
          </a:p>
          <a:p>
            <a:pPr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In the UML model, you can also nest one or more devices within each other.</a:t>
            </a:r>
          </a:p>
          <a:p>
            <a:pPr algn="l">
              <a:buFont typeface="Arial" panose="020B0604020202020204" pitchFamily="34" charset="0"/>
              <a:buChar char="•"/>
            </a:pPr>
            <a:endParaRPr lang="en-GB" sz="2000" b="0" i="0" dirty="0">
              <a:solidFill>
                <a:srgbClr val="22222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Following is a representation of a device in UML:</a:t>
            </a:r>
          </a:p>
          <a:p>
            <a:pPr algn="l"/>
            <a:endParaRPr lang="en-GB" b="1" i="0" dirty="0">
              <a:solidFill>
                <a:srgbClr val="222222"/>
              </a:solidFill>
              <a:effectLst/>
              <a:latin typeface="Source Sans Pro" panose="020B0503030403020204" pitchFamily="34" charset="0"/>
            </a:endParaRPr>
          </a:p>
        </p:txBody>
      </p:sp>
      <p:pic>
        <p:nvPicPr>
          <p:cNvPr id="5122" name="Picture 2">
            <a:extLst>
              <a:ext uri="{FF2B5EF4-FFF2-40B4-BE49-F238E27FC236}">
                <a16:creationId xmlns:a16="http://schemas.microsoft.com/office/drawing/2014/main" id="{61156F99-7CC6-4208-A99B-92662ADCD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892103"/>
            <a:ext cx="4419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5250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173</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295400"/>
            <a:ext cx="8236975" cy="3385542"/>
          </a:xfrm>
          <a:prstGeom prst="rect">
            <a:avLst/>
          </a:prstGeom>
          <a:noFill/>
        </p:spPr>
        <p:txBody>
          <a:bodyPr wrap="square" rtlCol="0">
            <a:spAutoFit/>
          </a:bodyPr>
          <a:lstStyle/>
          <a:p>
            <a:pPr algn="l"/>
            <a:r>
              <a:rPr lang="en-GB" b="1" i="0" dirty="0">
                <a:solidFill>
                  <a:srgbClr val="222222"/>
                </a:solidFill>
                <a:effectLst/>
                <a:latin typeface="Source Sans Pro" panose="020B0503030403020204" pitchFamily="34" charset="0"/>
              </a:rPr>
              <a:t>What is a node?</a:t>
            </a:r>
          </a:p>
          <a:p>
            <a:pPr algn="l"/>
            <a:endParaRPr lang="en-GB" b="1" i="0" dirty="0">
              <a:solidFill>
                <a:srgbClr val="222222"/>
              </a:solidFill>
              <a:effectLst/>
              <a:latin typeface="Source Sans Pro" panose="020B0503030403020204" pitchFamily="34" charset="0"/>
            </a:endParaRPr>
          </a:p>
          <a:p>
            <a:r>
              <a:rPr lang="en-GB" sz="2000" b="1" i="0" dirty="0">
                <a:solidFill>
                  <a:srgbClr val="222222"/>
                </a:solidFill>
                <a:effectLst/>
                <a:latin typeface="Times New Roman" panose="02020603050405020304" pitchFamily="18" charset="0"/>
                <a:cs typeface="Times New Roman" panose="02020603050405020304" pitchFamily="18" charset="0"/>
              </a:rPr>
              <a:t>&lt;&lt; execution environment &gt;&gt;</a:t>
            </a:r>
            <a:r>
              <a:rPr lang="en-GB" sz="2000" b="0" i="0" dirty="0">
                <a:solidFill>
                  <a:srgbClr val="222222"/>
                </a:solidFill>
                <a:effectLst/>
                <a:latin typeface="Times New Roman" panose="02020603050405020304" pitchFamily="18" charset="0"/>
                <a:cs typeface="Times New Roman" panose="02020603050405020304" pitchFamily="18" charset="0"/>
              </a:rPr>
              <a:t>It is a node that represents an environment in which software is going to execute. For example, Java applications are executed in java virtual machine (JVM). </a:t>
            </a:r>
          </a:p>
          <a:p>
            <a:endParaRPr lang="en-GB" sz="2000" b="0" i="0" dirty="0">
              <a:solidFill>
                <a:srgbClr val="222222"/>
              </a:solidFill>
              <a:effectLst/>
              <a:latin typeface="Times New Roman" panose="02020603050405020304" pitchFamily="18" charset="0"/>
              <a:cs typeface="Times New Roman" panose="02020603050405020304" pitchFamily="18" charset="0"/>
            </a:endParaRPr>
          </a:p>
          <a:p>
            <a:r>
              <a:rPr lang="en-GB" sz="2000" b="0" i="0" dirty="0">
                <a:solidFill>
                  <a:srgbClr val="222222"/>
                </a:solidFill>
                <a:effectLst/>
                <a:latin typeface="Times New Roman" panose="02020603050405020304" pitchFamily="18" charset="0"/>
                <a:cs typeface="Times New Roman" panose="02020603050405020304" pitchFamily="18" charset="0"/>
              </a:rPr>
              <a:t>JVM is considered as an execution environment for Java applications. We can nest an execution environment into a device node. You can net more than one execution environments in a single device node.</a:t>
            </a:r>
          </a:p>
          <a:p>
            <a:r>
              <a:rPr lang="en-GB" sz="2000" b="0" i="0" dirty="0">
                <a:solidFill>
                  <a:srgbClr val="222222"/>
                </a:solidFill>
                <a:effectLst/>
                <a:latin typeface="Times New Roman" panose="02020603050405020304" pitchFamily="18" charset="0"/>
                <a:cs typeface="Times New Roman" panose="02020603050405020304" pitchFamily="18" charset="0"/>
              </a:rPr>
              <a:t>Following is a representation of an execution environment in UML:</a:t>
            </a:r>
          </a:p>
          <a:p>
            <a:pPr algn="l"/>
            <a:endParaRPr lang="en-GB" b="1" i="0" dirty="0">
              <a:solidFill>
                <a:srgbClr val="222222"/>
              </a:solidFill>
              <a:effectLst/>
              <a:latin typeface="Source Sans Pro" panose="020B0503030403020204" pitchFamily="34" charset="0"/>
            </a:endParaRPr>
          </a:p>
        </p:txBody>
      </p:sp>
      <p:pic>
        <p:nvPicPr>
          <p:cNvPr id="6146" name="Picture 2">
            <a:extLst>
              <a:ext uri="{FF2B5EF4-FFF2-40B4-BE49-F238E27FC236}">
                <a16:creationId xmlns:a16="http://schemas.microsoft.com/office/drawing/2014/main" id="{7333102D-5F30-46AE-9295-E0E86D0D4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529137"/>
            <a:ext cx="27527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81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174</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A5C53F-AA30-442E-87F4-59EC6BF72C00}"/>
              </a:ext>
            </a:extLst>
          </p:cNvPr>
          <p:cNvSpPr txBox="1"/>
          <p:nvPr/>
        </p:nvSpPr>
        <p:spPr>
          <a:xfrm>
            <a:off x="449825" y="1072277"/>
            <a:ext cx="8236975" cy="2585323"/>
          </a:xfrm>
          <a:prstGeom prst="rect">
            <a:avLst/>
          </a:prstGeom>
          <a:noFill/>
        </p:spPr>
        <p:txBody>
          <a:bodyPr wrap="square" rtlCol="0">
            <a:spAutoFit/>
          </a:bodyPr>
          <a:lstStyle/>
          <a:p>
            <a:r>
              <a:rPr lang="en-IN" b="1" i="0" dirty="0">
                <a:solidFill>
                  <a:srgbClr val="595959"/>
                </a:solidFill>
                <a:effectLst/>
                <a:latin typeface="Arial" panose="020B0604020202020204" pitchFamily="34" charset="0"/>
              </a:rPr>
              <a:t>Association</a:t>
            </a:r>
          </a:p>
          <a:p>
            <a:pPr algn="l"/>
            <a:endParaRPr lang="en-GB" b="1" i="0" dirty="0">
              <a:solidFill>
                <a:srgbClr val="222222"/>
              </a:solidFill>
              <a:effectLst/>
              <a:latin typeface="Source Sans Pro" panose="020B0503030403020204" pitchFamily="34" charset="0"/>
            </a:endParaRPr>
          </a:p>
          <a:p>
            <a:pPr algn="l"/>
            <a:endParaRPr lang="en-GB" b="1" dirty="0">
              <a:solidFill>
                <a:srgbClr val="222222"/>
              </a:solidFill>
              <a:latin typeface="Source Sans Pro" panose="020B0503030403020204" pitchFamily="34" charset="0"/>
            </a:endParaRPr>
          </a:p>
          <a:p>
            <a:pPr algn="just"/>
            <a:r>
              <a:rPr lang="en-GB" b="0" i="0" dirty="0">
                <a:solidFill>
                  <a:srgbClr val="595959"/>
                </a:solidFill>
                <a:effectLst/>
                <a:latin typeface="Arial" panose="020B0604020202020204" pitchFamily="34" charset="0"/>
              </a:rPr>
              <a:t>In the context of a deployment diagram, an association represents a communication path between nodes. The following diagram shows a deployment diagram for a network, depicting network protocols as stereotypes, and multiplicities at the association ends.</a:t>
            </a:r>
          </a:p>
          <a:p>
            <a:br>
              <a:rPr lang="en-GB" dirty="0"/>
            </a:br>
            <a:endParaRPr lang="en-GB" b="1" i="0" dirty="0">
              <a:solidFill>
                <a:srgbClr val="222222"/>
              </a:solidFill>
              <a:effectLst/>
              <a:latin typeface="Source Sans Pro" panose="020B0503030403020204" pitchFamily="34" charset="0"/>
            </a:endParaRPr>
          </a:p>
        </p:txBody>
      </p:sp>
      <p:pic>
        <p:nvPicPr>
          <p:cNvPr id="8196" name="Picture 4" descr="Association">
            <a:extLst>
              <a:ext uri="{FF2B5EF4-FFF2-40B4-BE49-F238E27FC236}">
                <a16:creationId xmlns:a16="http://schemas.microsoft.com/office/drawing/2014/main" id="{86BA3332-1D12-4FCB-91B6-B70295B52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77375"/>
            <a:ext cx="41148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942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175</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9F746D9A-7F6B-466C-9481-2F7744D2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1081088"/>
            <a:ext cx="69342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830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31E7-D923-442E-9560-27EC6977AE7C}"/>
              </a:ext>
            </a:extLst>
          </p:cNvPr>
          <p:cNvSpPr>
            <a:spLocks noGrp="1"/>
          </p:cNvSpPr>
          <p:nvPr>
            <p:ph type="title"/>
          </p:nvPr>
        </p:nvSpPr>
        <p:spPr/>
        <p:txBody>
          <a:bodyPr/>
          <a:lstStyle/>
          <a:p>
            <a:r>
              <a:rPr lang="en-IN" sz="2800" b="1" i="0" dirty="0">
                <a:solidFill>
                  <a:srgbClr val="222222"/>
                </a:solidFill>
                <a:effectLst/>
                <a:latin typeface="Times New Roman" panose="02020603050405020304" pitchFamily="18" charset="0"/>
                <a:cs typeface="Times New Roman" panose="02020603050405020304" pitchFamily="18" charset="0"/>
              </a:rPr>
              <a:t>Deployment Diagram</a:t>
            </a:r>
            <a:br>
              <a:rPr lang="en-IN" b="1" i="0" dirty="0">
                <a:solidFill>
                  <a:srgbClr val="222222"/>
                </a:solidFill>
                <a:effectLst/>
                <a:latin typeface="Source Sans Pro" panose="020B0503030403020204" pitchFamily="34" charset="0"/>
              </a:rPr>
            </a:br>
            <a:endParaRPr lang="en-IN" dirty="0"/>
          </a:p>
        </p:txBody>
      </p:sp>
      <p:sp>
        <p:nvSpPr>
          <p:cNvPr id="3" name="Slide Number Placeholder 2">
            <a:extLst>
              <a:ext uri="{FF2B5EF4-FFF2-40B4-BE49-F238E27FC236}">
                <a16:creationId xmlns:a16="http://schemas.microsoft.com/office/drawing/2014/main" id="{BB4935B1-38AF-42F4-B044-BEB4851A1600}"/>
              </a:ext>
            </a:extLst>
          </p:cNvPr>
          <p:cNvSpPr>
            <a:spLocks noGrp="1"/>
          </p:cNvSpPr>
          <p:nvPr>
            <p:ph type="sldNum" sz="quarter" idx="10"/>
          </p:nvPr>
        </p:nvSpPr>
        <p:spPr/>
        <p:txBody>
          <a:bodyPr/>
          <a:lstStyle/>
          <a:p>
            <a:pPr>
              <a:defRPr/>
            </a:pPr>
            <a:fld id="{7C25196A-ECF6-4A56-914D-3A9D05A48131}" type="slidenum">
              <a:rPr lang="en-US" altLang="en-US" smtClean="0"/>
              <a:pPr>
                <a:defRPr/>
              </a:pPr>
              <a:t>176</a:t>
            </a:fld>
            <a:endParaRPr lang="en-US" altLang="en-US"/>
          </a:p>
        </p:txBody>
      </p:sp>
      <p:sp>
        <p:nvSpPr>
          <p:cNvPr id="4" name="TextBox 3">
            <a:extLst>
              <a:ext uri="{FF2B5EF4-FFF2-40B4-BE49-F238E27FC236}">
                <a16:creationId xmlns:a16="http://schemas.microsoft.com/office/drawing/2014/main" id="{A06FBAE8-29E2-468E-B5B6-340403E6E5B0}"/>
              </a:ext>
            </a:extLst>
          </p:cNvPr>
          <p:cNvSpPr txBox="1"/>
          <p:nvPr/>
        </p:nvSpPr>
        <p:spPr>
          <a:xfrm>
            <a:off x="762000" y="1600200"/>
            <a:ext cx="6934200" cy="400110"/>
          </a:xfrm>
          <a:prstGeom prst="rect">
            <a:avLst/>
          </a:prstGeom>
          <a:noFill/>
        </p:spPr>
        <p:txBody>
          <a:bodyPr wrap="square" rtlCol="0">
            <a:spAutoFit/>
          </a:bodyPr>
          <a:lstStyle/>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27B3D8-BCA0-4F4B-8D1C-E0CF4CA93DCE}"/>
              </a:ext>
            </a:extLst>
          </p:cNvPr>
          <p:cNvSpPr txBox="1"/>
          <p:nvPr/>
        </p:nvSpPr>
        <p:spPr>
          <a:xfrm>
            <a:off x="381000" y="1752600"/>
            <a:ext cx="8229600" cy="4370427"/>
          </a:xfrm>
          <a:prstGeom prst="rect">
            <a:avLst/>
          </a:prstGeom>
          <a:noFill/>
        </p:spPr>
        <p:txBody>
          <a:bodyPr wrap="square" rtlCol="0">
            <a:spAutoFit/>
          </a:bodyPr>
          <a:lstStyle/>
          <a:p>
            <a:pPr algn="l"/>
            <a:r>
              <a:rPr lang="en-GB" sz="2000" b="1" i="0" dirty="0">
                <a:solidFill>
                  <a:srgbClr val="222222"/>
                </a:solidFill>
                <a:effectLst/>
                <a:latin typeface="Times New Roman" panose="02020603050405020304" pitchFamily="18" charset="0"/>
                <a:cs typeface="Times New Roman" panose="02020603050405020304" pitchFamily="18" charset="0"/>
              </a:rPr>
              <a:t>When to use a deployment diagram?</a:t>
            </a:r>
          </a:p>
          <a:p>
            <a:pPr algn="l"/>
            <a:r>
              <a:rPr lang="en-GB" sz="2000" b="0" i="0" dirty="0">
                <a:solidFill>
                  <a:srgbClr val="222222"/>
                </a:solidFill>
                <a:effectLst/>
                <a:latin typeface="Times New Roman" panose="02020603050405020304" pitchFamily="18" charset="0"/>
                <a:cs typeface="Times New Roman" panose="02020603050405020304" pitchFamily="18" charset="0"/>
              </a:rPr>
              <a:t>Deployment diagrams are mostly used by system administrators, network engineers, etc. These diagrams are used with the sole purpose of describing how software is deployed into the hardware system. It visualizes how software interacts with the hardware to execute the complete functionality.</a:t>
            </a:r>
          </a:p>
          <a:p>
            <a:pPr algn="l"/>
            <a:r>
              <a:rPr lang="en-GB" sz="2000" b="0" i="0" dirty="0">
                <a:solidFill>
                  <a:srgbClr val="222222"/>
                </a:solidFill>
                <a:effectLst/>
                <a:latin typeface="Times New Roman" panose="02020603050405020304" pitchFamily="18" charset="0"/>
                <a:cs typeface="Times New Roman" panose="02020603050405020304" pitchFamily="18" charset="0"/>
              </a:rPr>
              <a:t>To make the software work efficiently and at a faster rate, the hardware also must be of good quality. It must be designed efficiently to make software work properly and produce accurate results in quick time.</a:t>
            </a:r>
            <a:br>
              <a:rPr lang="en-GB" sz="2000" b="0" i="0" dirty="0">
                <a:solidFill>
                  <a:srgbClr val="222222"/>
                </a:solidFill>
                <a:effectLst/>
                <a:latin typeface="Times New Roman" panose="02020603050405020304" pitchFamily="18" charset="0"/>
                <a:cs typeface="Times New Roman" panose="02020603050405020304" pitchFamily="18" charset="0"/>
              </a:rPr>
            </a:br>
            <a:endParaRPr lang="en-GB" sz="2000" b="0" i="0" dirty="0">
              <a:solidFill>
                <a:srgbClr val="222222"/>
              </a:solidFill>
              <a:effectLst/>
              <a:latin typeface="Times New Roman" panose="02020603050405020304" pitchFamily="18" charset="0"/>
              <a:cs typeface="Times New Roman" panose="02020603050405020304" pitchFamily="18" charset="0"/>
            </a:endParaRPr>
          </a:p>
          <a:p>
            <a:pPr algn="l"/>
            <a:r>
              <a:rPr lang="en-GB" sz="2000" b="0" i="0" dirty="0">
                <a:solidFill>
                  <a:srgbClr val="222222"/>
                </a:solidFill>
                <a:effectLst/>
                <a:latin typeface="Times New Roman" panose="02020603050405020304" pitchFamily="18" charset="0"/>
                <a:cs typeface="Times New Roman" panose="02020603050405020304" pitchFamily="18" charset="0"/>
              </a:rPr>
              <a:t>Deployment diagrams can be used for,</a:t>
            </a:r>
          </a:p>
          <a:p>
            <a:pPr algn="l">
              <a:buFont typeface="+mj-lt"/>
              <a:buAutoNum type="arabicPeriod"/>
            </a:pPr>
            <a:r>
              <a:rPr lang="en-GB" sz="2000" b="0" i="0" dirty="0" err="1">
                <a:solidFill>
                  <a:srgbClr val="222222"/>
                </a:solidFill>
                <a:effectLst/>
                <a:latin typeface="Times New Roman" panose="02020603050405020304" pitchFamily="18" charset="0"/>
                <a:cs typeface="Times New Roman" panose="02020603050405020304" pitchFamily="18" charset="0"/>
              </a:rPr>
              <a:t>Modeling</a:t>
            </a:r>
            <a:r>
              <a:rPr lang="en-GB" sz="2000" b="0" i="0" dirty="0">
                <a:solidFill>
                  <a:srgbClr val="222222"/>
                </a:solidFill>
                <a:effectLst/>
                <a:latin typeface="Times New Roman" panose="02020603050405020304" pitchFamily="18" charset="0"/>
                <a:cs typeface="Times New Roman" panose="02020603050405020304" pitchFamily="18" charset="0"/>
              </a:rPr>
              <a:t> the network topology of a system.</a:t>
            </a:r>
          </a:p>
          <a:p>
            <a:pPr algn="l">
              <a:buFont typeface="+mj-lt"/>
              <a:buAutoNum type="arabicPeriod"/>
            </a:pPr>
            <a:r>
              <a:rPr lang="en-GB" sz="2000" b="0" i="0" dirty="0" err="1">
                <a:solidFill>
                  <a:srgbClr val="222222"/>
                </a:solidFill>
                <a:effectLst/>
                <a:latin typeface="Times New Roman" panose="02020603050405020304" pitchFamily="18" charset="0"/>
                <a:cs typeface="Times New Roman" panose="02020603050405020304" pitchFamily="18" charset="0"/>
              </a:rPr>
              <a:t>Modeling</a:t>
            </a:r>
            <a:r>
              <a:rPr lang="en-GB" sz="2000" b="0" i="0" dirty="0">
                <a:solidFill>
                  <a:srgbClr val="222222"/>
                </a:solidFill>
                <a:effectLst/>
                <a:latin typeface="Times New Roman" panose="02020603050405020304" pitchFamily="18" charset="0"/>
                <a:cs typeface="Times New Roman" panose="02020603050405020304" pitchFamily="18" charset="0"/>
              </a:rPr>
              <a:t> distributed systems and networks.</a:t>
            </a:r>
          </a:p>
          <a:p>
            <a:pPr algn="l">
              <a:buFont typeface="+mj-lt"/>
              <a:buAutoNum type="arabicPeriod"/>
            </a:pPr>
            <a:r>
              <a:rPr lang="en-GB" sz="2000" b="0" i="0" dirty="0">
                <a:solidFill>
                  <a:srgbClr val="222222"/>
                </a:solidFill>
                <a:effectLst/>
                <a:latin typeface="Times New Roman" panose="02020603050405020304" pitchFamily="18" charset="0"/>
                <a:cs typeface="Times New Roman" panose="02020603050405020304" pitchFamily="18" charset="0"/>
              </a:rPr>
              <a:t>Forward and reverse engineering processes.</a:t>
            </a:r>
          </a:p>
          <a:p>
            <a:endParaRPr lang="en-IN" dirty="0"/>
          </a:p>
        </p:txBody>
      </p:sp>
    </p:spTree>
    <p:extLst>
      <p:ext uri="{BB962C8B-B14F-4D97-AF65-F5344CB8AC3E}">
        <p14:creationId xmlns:p14="http://schemas.microsoft.com/office/powerpoint/2010/main" val="2754554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lIns="81967" tIns="40984" rIns="81967" bIns="40984"/>
          <a:lstStyle/>
          <a:p>
            <a:r>
              <a:rPr lang="en-US"/>
              <a:t>Use Cases</a:t>
            </a:r>
          </a:p>
        </p:txBody>
      </p:sp>
      <p:sp>
        <p:nvSpPr>
          <p:cNvPr id="615427" name="Rectangle 3"/>
          <p:cNvSpPr>
            <a:spLocks noGrp="1" noChangeArrowheads="1"/>
          </p:cNvSpPr>
          <p:nvPr>
            <p:ph type="body" idx="1"/>
          </p:nvPr>
        </p:nvSpPr>
        <p:spPr>
          <a:xfrm>
            <a:off x="989963" y="2229169"/>
            <a:ext cx="7773038" cy="3485965"/>
          </a:xfrm>
        </p:spPr>
        <p:txBody>
          <a:bodyPr lIns="81967" tIns="40984" rIns="81967" bIns="40984"/>
          <a:lstStyle/>
          <a:p>
            <a:r>
              <a:rPr lang="en-US"/>
              <a:t>A </a:t>
            </a:r>
            <a:r>
              <a:rPr lang="en-US" b="1"/>
              <a:t>use case</a:t>
            </a:r>
            <a:r>
              <a:rPr lang="en-US"/>
              <a:t> is a summary of scenarios for a single task or goal. </a:t>
            </a:r>
          </a:p>
          <a:p>
            <a:endParaRPr lang="en-US"/>
          </a:p>
          <a:p>
            <a:r>
              <a:rPr lang="en-US"/>
              <a:t>An </a:t>
            </a:r>
            <a:r>
              <a:rPr lang="en-US" b="1"/>
              <a:t>actor</a:t>
            </a:r>
            <a:r>
              <a:rPr lang="en-US"/>
              <a:t> is who or what initiates the events involved in the task of the use case. Actors are simply roles that people or objects play. </a:t>
            </a:r>
          </a:p>
          <a:p>
            <a:endParaRPr lang="en-US"/>
          </a:p>
          <a:p>
            <a:r>
              <a:rPr lang="en-US"/>
              <a:t>So as we read our scenario, what or who is the actor????</a:t>
            </a: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lIns="81967" tIns="40984" rIns="81967" bIns="40984"/>
          <a:lstStyle/>
          <a:p>
            <a:r>
              <a:rPr lang="en-US"/>
              <a:t>Use Cases</a:t>
            </a:r>
          </a:p>
        </p:txBody>
      </p:sp>
      <p:sp>
        <p:nvSpPr>
          <p:cNvPr id="633859" name="Rectangle 3"/>
          <p:cNvSpPr>
            <a:spLocks noGrp="1" noChangeArrowheads="1"/>
          </p:cNvSpPr>
          <p:nvPr>
            <p:ph type="body" idx="1"/>
          </p:nvPr>
        </p:nvSpPr>
        <p:spPr>
          <a:xfrm>
            <a:off x="989963" y="2229169"/>
            <a:ext cx="7773038" cy="3485965"/>
          </a:xfrm>
        </p:spPr>
        <p:txBody>
          <a:bodyPr lIns="81967" tIns="40984" rIns="81967" bIns="40984"/>
          <a:lstStyle/>
          <a:p>
            <a:r>
              <a:rPr lang="en-US" dirty="0"/>
              <a:t>So as we read our scenario, what or who is the actor????</a:t>
            </a:r>
          </a:p>
          <a:p>
            <a:endParaRPr lang="en-US" dirty="0"/>
          </a:p>
          <a:p>
            <a:r>
              <a:rPr lang="en-US" sz="1725" i="1" dirty="0"/>
              <a:t>A patient calls the clinic to make an appointment for a yearly checkup. The receptionist finds the nearest empty time slot in the appointment book and schedules the appointment for that time slot. " </a:t>
            </a:r>
          </a:p>
          <a:p>
            <a:endParaRPr lang="en-US" sz="1725" i="1" dirty="0"/>
          </a:p>
          <a:p>
            <a:endParaRPr lang="en-US" sz="1725" i="1" dirty="0"/>
          </a:p>
          <a:p>
            <a:endParaRPr lang="en-US" sz="1725" i="1" dirty="0"/>
          </a:p>
          <a:p>
            <a:r>
              <a:rPr lang="en-US" dirty="0"/>
              <a:t>The actor is a </a:t>
            </a:r>
            <a:r>
              <a:rPr lang="en-US" b="1" dirty="0"/>
              <a:t>Patient</a:t>
            </a:r>
            <a:r>
              <a:rPr lang="en-US" dirty="0"/>
              <a:t>. </a:t>
            </a:r>
          </a:p>
          <a:p>
            <a:endParaRPr lang="en-US" dirty="0"/>
          </a:p>
        </p:txBody>
      </p:sp>
      <p:pic>
        <p:nvPicPr>
          <p:cNvPr id="633863" name="Picture 7"/>
          <p:cNvPicPr>
            <a:picLocks noChangeAspect="1" noChangeArrowheads="1"/>
          </p:cNvPicPr>
          <p:nvPr/>
        </p:nvPicPr>
        <p:blipFill>
          <a:blip r:embed="rId3"/>
          <a:srcRect/>
          <a:stretch>
            <a:fillRect/>
          </a:stretch>
        </p:blipFill>
        <p:spPr bwMode="auto">
          <a:xfrm>
            <a:off x="6867565" y="4174712"/>
            <a:ext cx="1044164" cy="125241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669540" y="2798014"/>
            <a:ext cx="7804921" cy="688349"/>
          </a:xfrm>
        </p:spPr>
        <p:txBody>
          <a:bodyPr lIns="81967" tIns="40984" rIns="81967" bIns="40984"/>
          <a:lstStyle/>
          <a:p>
            <a:r>
              <a:rPr lang="en-US"/>
              <a:t>Use Case Diagrams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p:nvPr>
        </p:nvSpPr>
        <p:spPr/>
        <p:txBody>
          <a:bodyPr lIns="81967" tIns="40984" rIns="81967" bIns="40984"/>
          <a:lstStyle/>
          <a:p>
            <a:r>
              <a:rPr lang="en-US"/>
              <a:t>Use Cases</a:t>
            </a:r>
          </a:p>
        </p:txBody>
      </p:sp>
      <p:sp>
        <p:nvSpPr>
          <p:cNvPr id="631811" name="Rectangle 3"/>
          <p:cNvSpPr>
            <a:spLocks noGrp="1" noChangeArrowheads="1"/>
          </p:cNvSpPr>
          <p:nvPr>
            <p:ph type="body" idx="1"/>
          </p:nvPr>
        </p:nvSpPr>
        <p:spPr>
          <a:xfrm>
            <a:off x="989963" y="1752601"/>
            <a:ext cx="7773038" cy="3962534"/>
          </a:xfrm>
        </p:spPr>
        <p:txBody>
          <a:bodyPr lIns="81967" tIns="40984" rIns="81967" bIns="40984"/>
          <a:lstStyle/>
          <a:p>
            <a:r>
              <a:rPr lang="en-US" dirty="0"/>
              <a:t>The </a:t>
            </a:r>
            <a:r>
              <a:rPr lang="en-US" b="1" dirty="0"/>
              <a:t>use case</a:t>
            </a:r>
            <a:r>
              <a:rPr lang="en-US" dirty="0"/>
              <a:t> is a summary of scenarios for a single task or goal. </a:t>
            </a:r>
          </a:p>
          <a:p>
            <a:endParaRPr lang="en-US" dirty="0"/>
          </a:p>
          <a:p>
            <a:r>
              <a:rPr lang="en-US" dirty="0"/>
              <a:t>So What is the Use Case????</a:t>
            </a:r>
          </a:p>
          <a:p>
            <a:endParaRPr lang="en-US" dirty="0"/>
          </a:p>
          <a:p>
            <a:r>
              <a:rPr lang="en-US" dirty="0"/>
              <a:t>The Use Case is </a:t>
            </a:r>
            <a:r>
              <a:rPr lang="en-US" b="1" dirty="0"/>
              <a:t>Make Appointment.  </a:t>
            </a:r>
          </a:p>
          <a:p>
            <a:r>
              <a:rPr lang="en-US" dirty="0"/>
              <a:t>It is a use case for the medical clinic.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lIns="81967" tIns="40984" rIns="81967" bIns="40984"/>
          <a:lstStyle/>
          <a:p>
            <a:r>
              <a:rPr lang="en-US"/>
              <a:t>Use Cases</a:t>
            </a:r>
          </a:p>
        </p:txBody>
      </p:sp>
      <p:sp>
        <p:nvSpPr>
          <p:cNvPr id="617475" name="Rectangle 3"/>
          <p:cNvSpPr>
            <a:spLocks noGrp="1" noChangeArrowheads="1"/>
          </p:cNvSpPr>
          <p:nvPr>
            <p:ph type="body" idx="1"/>
          </p:nvPr>
        </p:nvSpPr>
        <p:spPr>
          <a:xfrm>
            <a:off x="0" y="1994939"/>
            <a:ext cx="8763001" cy="3720194"/>
          </a:xfrm>
        </p:spPr>
        <p:txBody>
          <a:bodyPr lIns="81967" tIns="40984" rIns="81967" bIns="40984"/>
          <a:lstStyle/>
          <a:p>
            <a:r>
              <a:rPr lang="en-US" sz="1875" dirty="0"/>
              <a:t>The picture below is a </a:t>
            </a:r>
            <a:r>
              <a:rPr lang="en-US" sz="1875" b="1" dirty="0"/>
              <a:t>Make Appointment</a:t>
            </a:r>
            <a:r>
              <a:rPr lang="en-US" sz="1875" dirty="0"/>
              <a:t> use case for the medical clinic. </a:t>
            </a:r>
          </a:p>
          <a:p>
            <a:r>
              <a:rPr lang="en-US" sz="1875" dirty="0"/>
              <a:t>The actor is a </a:t>
            </a:r>
            <a:r>
              <a:rPr lang="en-US" sz="1875" b="1" dirty="0"/>
              <a:t>Patient</a:t>
            </a:r>
            <a:r>
              <a:rPr lang="en-US" sz="1875" dirty="0"/>
              <a:t>. The connection between actor and use case is a </a:t>
            </a:r>
            <a:r>
              <a:rPr lang="en-US" sz="1875" b="1" dirty="0"/>
              <a:t>communication association</a:t>
            </a:r>
            <a:r>
              <a:rPr lang="en-US" sz="1875" dirty="0"/>
              <a:t> (or </a:t>
            </a:r>
            <a:r>
              <a:rPr lang="en-US" sz="1875" b="1" dirty="0"/>
              <a:t>communication</a:t>
            </a:r>
            <a:r>
              <a:rPr lang="en-US" sz="1875" dirty="0"/>
              <a:t> for short).</a:t>
            </a:r>
          </a:p>
        </p:txBody>
      </p:sp>
      <p:pic>
        <p:nvPicPr>
          <p:cNvPr id="617477" name="Picture 5" descr="Use case"/>
          <p:cNvPicPr>
            <a:picLocks noChangeAspect="1" noChangeArrowheads="1"/>
          </p:cNvPicPr>
          <p:nvPr/>
        </p:nvPicPr>
        <p:blipFill>
          <a:blip r:embed="rId3"/>
          <a:srcRect/>
          <a:stretch>
            <a:fillRect/>
          </a:stretch>
        </p:blipFill>
        <p:spPr bwMode="auto">
          <a:xfrm>
            <a:off x="439984" y="3429001"/>
            <a:ext cx="8340552" cy="1283485"/>
          </a:xfrm>
          <a:prstGeom prst="rect">
            <a:avLst/>
          </a:prstGeom>
          <a:noFill/>
        </p:spPr>
      </p:pic>
      <p:sp>
        <p:nvSpPr>
          <p:cNvPr id="617479" name="Rectangle 7"/>
          <p:cNvSpPr>
            <a:spLocks noChangeArrowheads="1"/>
          </p:cNvSpPr>
          <p:nvPr/>
        </p:nvSpPr>
        <p:spPr bwMode="auto">
          <a:xfrm>
            <a:off x="-1621242" y="3222288"/>
            <a:ext cx="10463226" cy="359767"/>
          </a:xfrm>
          <a:prstGeom prst="rect">
            <a:avLst/>
          </a:prstGeom>
          <a:noFill/>
          <a:ln w="12700">
            <a:noFill/>
            <a:miter lim="800000"/>
            <a:headEnd/>
            <a:tailEnd/>
          </a:ln>
          <a:effectLst/>
        </p:spPr>
        <p:txBody>
          <a:bodyPr wrap="none" lIns="81967" tIns="40984" rIns="81967" bIns="40984" anchor="ctr">
            <a:spAutoFit/>
          </a:bodyPr>
          <a:lstStyle/>
          <a:p>
            <a:r>
              <a:rPr lang="en-GB"/>
              <a:t>Actors are stick figures. Use cases are ovals. Communications are lines that link actors to use cases.</a:t>
            </a:r>
          </a:p>
        </p:txBody>
      </p:sp>
      <p:sp>
        <p:nvSpPr>
          <p:cNvPr id="617480" name="Rectangle 8"/>
          <p:cNvSpPr>
            <a:spLocks noChangeArrowheads="1"/>
          </p:cNvSpPr>
          <p:nvPr/>
        </p:nvSpPr>
        <p:spPr bwMode="auto">
          <a:xfrm>
            <a:off x="-1621242" y="3222288"/>
            <a:ext cx="10463226" cy="359767"/>
          </a:xfrm>
          <a:prstGeom prst="rect">
            <a:avLst/>
          </a:prstGeom>
          <a:noFill/>
          <a:ln w="12700">
            <a:noFill/>
            <a:miter lim="800000"/>
            <a:headEnd/>
            <a:tailEnd/>
          </a:ln>
          <a:effectLst/>
        </p:spPr>
        <p:txBody>
          <a:bodyPr wrap="none" lIns="81967" tIns="40984" rIns="81967" bIns="40984" anchor="ctr">
            <a:spAutoFit/>
          </a:bodyPr>
          <a:lstStyle/>
          <a:p>
            <a:r>
              <a:rPr lang="en-GB"/>
              <a:t>Actors are stick figures. Use cases are ovals. Communications are lines that link actors to use cases.</a:t>
            </a:r>
          </a:p>
        </p:txBody>
      </p:sp>
      <p:sp>
        <p:nvSpPr>
          <p:cNvPr id="617481" name="Text Box 9"/>
          <p:cNvSpPr txBox="1">
            <a:spLocks noChangeArrowheads="1"/>
          </p:cNvSpPr>
          <p:nvPr/>
        </p:nvSpPr>
        <p:spPr bwMode="auto">
          <a:xfrm>
            <a:off x="133908" y="4977787"/>
            <a:ext cx="8857055" cy="636766"/>
          </a:xfrm>
          <a:prstGeom prst="rect">
            <a:avLst/>
          </a:prstGeom>
          <a:noFill/>
          <a:ln w="12700">
            <a:noFill/>
            <a:miter lim="800000"/>
            <a:headEnd/>
            <a:tailEnd/>
          </a:ln>
          <a:effectLst/>
        </p:spPr>
        <p:txBody>
          <a:bodyPr lIns="81967" tIns="40984" rIns="81967" bIns="40984">
            <a:spAutoFit/>
          </a:bodyPr>
          <a:lstStyle/>
          <a:p>
            <a:pPr>
              <a:spcBef>
                <a:spcPct val="50000"/>
              </a:spcBef>
            </a:pPr>
            <a:r>
              <a:rPr lang="en-US">
                <a:solidFill>
                  <a:schemeClr val="bg1"/>
                </a:solidFill>
              </a:rPr>
              <a:t>Actors are stick figures. Use cases are ovals. Communications are lines that link actors to use cases.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lIns="81967" tIns="40984" rIns="81967" bIns="40984"/>
          <a:lstStyle/>
          <a:p>
            <a:r>
              <a:rPr lang="en-US"/>
              <a:t>Use Case Componentss</a:t>
            </a:r>
          </a:p>
        </p:txBody>
      </p:sp>
      <p:sp>
        <p:nvSpPr>
          <p:cNvPr id="637955" name="Rectangle 3"/>
          <p:cNvSpPr>
            <a:spLocks noGrp="1" noChangeArrowheads="1"/>
          </p:cNvSpPr>
          <p:nvPr>
            <p:ph type="body" idx="1"/>
          </p:nvPr>
        </p:nvSpPr>
        <p:spPr>
          <a:xfrm>
            <a:off x="0" y="1994939"/>
            <a:ext cx="8763001" cy="3720194"/>
          </a:xfrm>
        </p:spPr>
        <p:txBody>
          <a:bodyPr lIns="81967" tIns="40984" rIns="81967" bIns="40984"/>
          <a:lstStyle/>
          <a:p>
            <a:r>
              <a:rPr lang="en-US" sz="2625" dirty="0"/>
              <a:t>The use case has three components.</a:t>
            </a:r>
          </a:p>
          <a:p>
            <a:endParaRPr lang="en-US" sz="2625" dirty="0"/>
          </a:p>
          <a:p>
            <a:r>
              <a:rPr lang="en-US" sz="2625" dirty="0"/>
              <a:t>The </a:t>
            </a:r>
            <a:r>
              <a:rPr lang="en-US" sz="2625" b="1" dirty="0"/>
              <a:t>use case</a:t>
            </a:r>
            <a:r>
              <a:rPr lang="en-US" sz="2625" dirty="0"/>
              <a:t> task referred to as the use case that represents a feature needed in a software system.  </a:t>
            </a:r>
          </a:p>
          <a:p>
            <a:endParaRPr lang="en-US" sz="2625" dirty="0"/>
          </a:p>
          <a:p>
            <a:r>
              <a:rPr lang="en-US" sz="2625" dirty="0"/>
              <a:t>The </a:t>
            </a:r>
            <a:r>
              <a:rPr lang="en-US" sz="2625" b="1" dirty="0"/>
              <a:t>actor(s) </a:t>
            </a:r>
            <a:r>
              <a:rPr lang="en-US" sz="2625" dirty="0"/>
              <a:t>who trigger the use case to activate.</a:t>
            </a:r>
            <a:endParaRPr lang="en-US" sz="2625" b="1" dirty="0"/>
          </a:p>
          <a:p>
            <a:endParaRPr lang="en-US" sz="2625" dirty="0"/>
          </a:p>
          <a:p>
            <a:r>
              <a:rPr lang="en-US" sz="2625" dirty="0"/>
              <a:t>The </a:t>
            </a:r>
            <a:r>
              <a:rPr lang="en-US" sz="2625" b="1" dirty="0"/>
              <a:t>communication</a:t>
            </a:r>
            <a:r>
              <a:rPr lang="en-US" sz="2625" dirty="0"/>
              <a:t> line to show how the actors communicate with the use case.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lIns="81967" tIns="40984" rIns="81967" bIns="40984"/>
          <a:lstStyle/>
          <a:p>
            <a:r>
              <a:rPr lang="en-US" sz="3075" dirty="0"/>
              <a:t>Use Case Diagram - </a:t>
            </a:r>
            <a:r>
              <a:rPr lang="en-GB" sz="3075" dirty="0"/>
              <a:t>Use Case</a:t>
            </a:r>
          </a:p>
        </p:txBody>
      </p:sp>
      <p:sp>
        <p:nvSpPr>
          <p:cNvPr id="640003" name="Rectangle 3"/>
          <p:cNvSpPr>
            <a:spLocks noGrp="1" noChangeArrowheads="1"/>
          </p:cNvSpPr>
          <p:nvPr>
            <p:ph type="body" idx="1"/>
          </p:nvPr>
        </p:nvSpPr>
        <p:spPr/>
        <p:txBody>
          <a:bodyPr lIns="81967" tIns="40984" rIns="81967" bIns="40984"/>
          <a:lstStyle/>
          <a:p>
            <a:r>
              <a:rPr lang="en-GB" sz="2850" dirty="0"/>
              <a:t>A major process performed by the system that benefits an actor(s) in some way</a:t>
            </a:r>
          </a:p>
          <a:p>
            <a:r>
              <a:rPr lang="en-GB" sz="2850" dirty="0"/>
              <a:t>Models a dialogue between an actor and the system</a:t>
            </a:r>
          </a:p>
          <a:p>
            <a:r>
              <a:rPr lang="en-GB" sz="2850" dirty="0"/>
              <a:t>Represents the functionality provided by the system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lIns="81967" tIns="40984" rIns="81967" bIns="40984"/>
          <a:lstStyle/>
          <a:p>
            <a:r>
              <a:rPr lang="en-GB"/>
              <a:t>Use Case</a:t>
            </a:r>
          </a:p>
        </p:txBody>
      </p:sp>
      <p:sp>
        <p:nvSpPr>
          <p:cNvPr id="642051" name="Rectangle 3"/>
          <p:cNvSpPr>
            <a:spLocks noGrp="1" noChangeArrowheads="1"/>
          </p:cNvSpPr>
          <p:nvPr>
            <p:ph type="body" idx="1"/>
          </p:nvPr>
        </p:nvSpPr>
        <p:spPr/>
        <p:txBody>
          <a:bodyPr lIns="81967" tIns="40984" rIns="81967" bIns="40984"/>
          <a:lstStyle/>
          <a:p>
            <a:r>
              <a:rPr lang="en-GB" sz="2850" dirty="0"/>
              <a:t>Each use case in a use case diagram describes one and only one </a:t>
            </a:r>
            <a:r>
              <a:rPr lang="en-GB" sz="2850" i="1" dirty="0"/>
              <a:t>function</a:t>
            </a:r>
            <a:r>
              <a:rPr lang="en-GB" sz="2850" dirty="0"/>
              <a:t> in which users interact with the system</a:t>
            </a:r>
          </a:p>
          <a:p>
            <a:pPr lvl="1"/>
            <a:endParaRPr lang="en-GB" sz="2475" dirty="0"/>
          </a:p>
          <a:p>
            <a:pPr lvl="1"/>
            <a:r>
              <a:rPr lang="en-GB" sz="2475" dirty="0"/>
              <a:t>May contain several “paths” that a user can take while interacting with the system</a:t>
            </a:r>
          </a:p>
          <a:p>
            <a:pPr lvl="1"/>
            <a:r>
              <a:rPr lang="en-GB" sz="2475" dirty="0"/>
              <a:t>Each path is referred to as a scenario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lIns="81967" tIns="40984" rIns="81967" bIns="40984"/>
          <a:lstStyle/>
          <a:p>
            <a:r>
              <a:rPr lang="en-GB"/>
              <a:t>Use Case</a:t>
            </a:r>
          </a:p>
        </p:txBody>
      </p:sp>
      <p:sp>
        <p:nvSpPr>
          <p:cNvPr id="644099" name="Rectangle 3"/>
          <p:cNvSpPr>
            <a:spLocks noGrp="1" noChangeArrowheads="1"/>
          </p:cNvSpPr>
          <p:nvPr>
            <p:ph type="body" idx="1"/>
          </p:nvPr>
        </p:nvSpPr>
        <p:spPr/>
        <p:txBody>
          <a:bodyPr lIns="81967" tIns="40984" rIns="81967" bIns="40984"/>
          <a:lstStyle/>
          <a:p>
            <a:r>
              <a:rPr lang="en-GB" sz="2850" dirty="0"/>
              <a:t>Labelled using a descriptive verb-noun phrase</a:t>
            </a:r>
          </a:p>
          <a:p>
            <a:r>
              <a:rPr lang="en-GB" sz="2850" dirty="0"/>
              <a:t>Represented by an oval</a:t>
            </a:r>
          </a:p>
          <a:p>
            <a:pPr>
              <a:buFont typeface="Zapf Dingbats" charset="2"/>
              <a:buNone/>
            </a:pPr>
            <a:endParaRPr lang="en-GB" sz="2850" dirty="0"/>
          </a:p>
          <a:p>
            <a:pPr>
              <a:buFont typeface="Zapf Dingbats" charset="2"/>
              <a:buNone/>
            </a:pPr>
            <a:endParaRPr lang="en-GB" dirty="0"/>
          </a:p>
          <a:p>
            <a:pPr>
              <a:buFont typeface="Zapf Dingbats" charset="2"/>
              <a:buNone/>
            </a:pPr>
            <a:endParaRPr lang="en-GB" dirty="0"/>
          </a:p>
          <a:p>
            <a:pPr>
              <a:buFont typeface="Zapf Dingbats" charset="2"/>
              <a:buNone/>
            </a:pPr>
            <a:endParaRPr lang="en-GB" dirty="0"/>
          </a:p>
        </p:txBody>
      </p:sp>
      <p:sp>
        <p:nvSpPr>
          <p:cNvPr id="644100" name="Oval 4"/>
          <p:cNvSpPr>
            <a:spLocks noChangeArrowheads="1"/>
          </p:cNvSpPr>
          <p:nvPr/>
        </p:nvSpPr>
        <p:spPr bwMode="auto">
          <a:xfrm>
            <a:off x="4876483" y="3829343"/>
            <a:ext cx="2209481" cy="856851"/>
          </a:xfrm>
          <a:prstGeom prst="ellipse">
            <a:avLst/>
          </a:prstGeom>
          <a:noFill/>
          <a:ln w="28575">
            <a:solidFill>
              <a:schemeClr val="bg1"/>
            </a:solidFill>
            <a:round/>
            <a:headEnd/>
            <a:tailEnd/>
          </a:ln>
          <a:effectLst/>
        </p:spPr>
        <p:txBody>
          <a:bodyPr wrap="none" lIns="81967" tIns="40984" rIns="81967" bIns="40984" anchor="ctr"/>
          <a:lstStyle/>
          <a:p>
            <a:pPr algn="ctr"/>
            <a:r>
              <a:rPr lang="en-US">
                <a:solidFill>
                  <a:schemeClr val="bg1"/>
                </a:solidFill>
              </a:rPr>
              <a:t>Make </a:t>
            </a:r>
          </a:p>
          <a:p>
            <a:pPr algn="ctr"/>
            <a:r>
              <a:rPr lang="en-US">
                <a:solidFill>
                  <a:schemeClr val="bg1"/>
                </a:solidFill>
              </a:rPr>
              <a:t>Appointment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p:txBody>
          <a:bodyPr lIns="81967" tIns="40984" rIns="81967" bIns="40984"/>
          <a:lstStyle/>
          <a:p>
            <a:r>
              <a:rPr lang="en-GB"/>
              <a:t>Use Case - Actor</a:t>
            </a:r>
          </a:p>
        </p:txBody>
      </p:sp>
      <p:sp>
        <p:nvSpPr>
          <p:cNvPr id="673795" name="Rectangle 3"/>
          <p:cNvSpPr>
            <a:spLocks noGrp="1" noChangeArrowheads="1"/>
          </p:cNvSpPr>
          <p:nvPr>
            <p:ph type="body" idx="1"/>
          </p:nvPr>
        </p:nvSpPr>
        <p:spPr/>
        <p:txBody>
          <a:bodyPr lIns="81967" tIns="40984" rIns="81967" bIns="40984"/>
          <a:lstStyle/>
          <a:p>
            <a:r>
              <a:rPr lang="en-GB" sz="2850" dirty="0"/>
              <a:t>Labelled using a descriptive noun or  phrase</a:t>
            </a:r>
          </a:p>
          <a:p>
            <a:r>
              <a:rPr lang="en-GB" sz="2850" dirty="0"/>
              <a:t>Represented by a stick character</a:t>
            </a:r>
          </a:p>
          <a:p>
            <a:pPr>
              <a:buFont typeface="Zapf Dingbats" charset="2"/>
              <a:buNone/>
            </a:pPr>
            <a:endParaRPr lang="en-GB" sz="2850" dirty="0"/>
          </a:p>
          <a:p>
            <a:pPr>
              <a:buFont typeface="Zapf Dingbats" charset="2"/>
              <a:buNone/>
            </a:pPr>
            <a:endParaRPr lang="en-GB" dirty="0"/>
          </a:p>
          <a:p>
            <a:pPr>
              <a:buFont typeface="Zapf Dingbats" charset="2"/>
              <a:buNone/>
            </a:pPr>
            <a:endParaRPr lang="en-GB" dirty="0"/>
          </a:p>
          <a:p>
            <a:pPr>
              <a:buFont typeface="Zapf Dingbats" charset="2"/>
              <a:buNone/>
            </a:pPr>
            <a:endParaRPr lang="en-GB" dirty="0"/>
          </a:p>
        </p:txBody>
      </p:sp>
      <p:pic>
        <p:nvPicPr>
          <p:cNvPr id="673797" name="Picture 5"/>
          <p:cNvPicPr>
            <a:picLocks noChangeAspect="1" noChangeArrowheads="1"/>
          </p:cNvPicPr>
          <p:nvPr/>
        </p:nvPicPr>
        <p:blipFill>
          <a:blip r:embed="rId3"/>
          <a:srcRect/>
          <a:stretch>
            <a:fillRect/>
          </a:stretch>
        </p:blipFill>
        <p:spPr bwMode="auto">
          <a:xfrm>
            <a:off x="3424218" y="3658450"/>
            <a:ext cx="1482552" cy="1778236"/>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457519" y="1028143"/>
            <a:ext cx="8228963" cy="858047"/>
          </a:xfrm>
        </p:spPr>
        <p:txBody>
          <a:bodyPr lIns="81967" tIns="40984" rIns="81967" bIns="40984"/>
          <a:lstStyle/>
          <a:p>
            <a:r>
              <a:rPr lang="en-US" sz="3075" dirty="0"/>
              <a:t>Use Case  - Relationships</a:t>
            </a:r>
            <a:endParaRPr lang="en-GB" sz="3075" dirty="0"/>
          </a:p>
        </p:txBody>
      </p:sp>
      <p:sp>
        <p:nvSpPr>
          <p:cNvPr id="650243" name="Rectangle 3"/>
          <p:cNvSpPr>
            <a:spLocks noGrp="1" noChangeArrowheads="1"/>
          </p:cNvSpPr>
          <p:nvPr>
            <p:ph type="body" idx="1"/>
          </p:nvPr>
        </p:nvSpPr>
        <p:spPr>
          <a:xfrm>
            <a:off x="0" y="1999719"/>
            <a:ext cx="8763001" cy="3487160"/>
          </a:xfrm>
        </p:spPr>
        <p:txBody>
          <a:bodyPr lIns="81967" tIns="40984" rIns="81967" bIns="40984"/>
          <a:lstStyle/>
          <a:p>
            <a:r>
              <a:rPr lang="en-GB" sz="2850" dirty="0"/>
              <a:t>Relationships</a:t>
            </a:r>
          </a:p>
          <a:p>
            <a:pPr lvl="1"/>
            <a:r>
              <a:rPr lang="en-GB" sz="2475" dirty="0"/>
              <a:t>Represent communication between actor and use case</a:t>
            </a:r>
          </a:p>
          <a:p>
            <a:pPr lvl="1"/>
            <a:r>
              <a:rPr lang="en-GB" sz="2475" dirty="0"/>
              <a:t>Depicted by line or double-headed arrow line</a:t>
            </a:r>
          </a:p>
          <a:p>
            <a:pPr lvl="1"/>
            <a:r>
              <a:rPr lang="en-GB" sz="2475" dirty="0"/>
              <a:t>Also called association relationship</a:t>
            </a:r>
          </a:p>
        </p:txBody>
      </p:sp>
      <p:pic>
        <p:nvPicPr>
          <p:cNvPr id="650244" name="Picture 4"/>
          <p:cNvPicPr>
            <a:picLocks noChangeAspect="1" noChangeArrowheads="1"/>
          </p:cNvPicPr>
          <p:nvPr/>
        </p:nvPicPr>
        <p:blipFill>
          <a:blip r:embed="rId3"/>
          <a:srcRect/>
          <a:stretch>
            <a:fillRect/>
          </a:stretch>
        </p:blipFill>
        <p:spPr bwMode="auto">
          <a:xfrm>
            <a:off x="1281691" y="4232075"/>
            <a:ext cx="1004309" cy="1204612"/>
          </a:xfrm>
          <a:prstGeom prst="rect">
            <a:avLst/>
          </a:prstGeom>
          <a:noFill/>
        </p:spPr>
      </p:pic>
      <p:sp>
        <p:nvSpPr>
          <p:cNvPr id="650245" name="Oval 5"/>
          <p:cNvSpPr>
            <a:spLocks noChangeArrowheads="1"/>
          </p:cNvSpPr>
          <p:nvPr/>
        </p:nvSpPr>
        <p:spPr bwMode="auto">
          <a:xfrm>
            <a:off x="4878076" y="4404162"/>
            <a:ext cx="2209481" cy="856852"/>
          </a:xfrm>
          <a:prstGeom prst="ellipse">
            <a:avLst/>
          </a:prstGeom>
          <a:noFill/>
          <a:ln w="28575">
            <a:solidFill>
              <a:schemeClr val="bg1"/>
            </a:solidFill>
            <a:round/>
            <a:headEnd/>
            <a:tailEnd/>
          </a:ln>
          <a:effectLst/>
        </p:spPr>
        <p:txBody>
          <a:bodyPr wrap="none" lIns="81967" tIns="40984" rIns="81967" bIns="40984" anchor="ctr"/>
          <a:lstStyle/>
          <a:p>
            <a:pPr algn="ctr"/>
            <a:r>
              <a:rPr lang="en-US">
                <a:solidFill>
                  <a:schemeClr val="bg1"/>
                </a:solidFill>
              </a:rPr>
              <a:t>Make </a:t>
            </a:r>
          </a:p>
          <a:p>
            <a:pPr algn="ctr"/>
            <a:r>
              <a:rPr lang="en-US">
                <a:solidFill>
                  <a:schemeClr val="bg1"/>
                </a:solidFill>
              </a:rPr>
              <a:t>Appointment</a:t>
            </a:r>
          </a:p>
        </p:txBody>
      </p:sp>
      <p:sp>
        <p:nvSpPr>
          <p:cNvPr id="650246" name="Line 6"/>
          <p:cNvSpPr>
            <a:spLocks noChangeShapeType="1"/>
          </p:cNvSpPr>
          <p:nvPr/>
        </p:nvSpPr>
        <p:spPr bwMode="auto">
          <a:xfrm>
            <a:off x="2199916" y="4805699"/>
            <a:ext cx="2601641" cy="0"/>
          </a:xfrm>
          <a:prstGeom prst="line">
            <a:avLst/>
          </a:prstGeom>
          <a:noFill/>
          <a:ln w="12700">
            <a:solidFill>
              <a:schemeClr val="bg1"/>
            </a:solidFill>
            <a:round/>
            <a:headEnd/>
            <a:tailEnd/>
          </a:ln>
          <a:effectLst/>
        </p:spPr>
        <p:txBody>
          <a:bodyPr lIns="81967" tIns="40984" rIns="81967" bIns="40984"/>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a:xfrm>
            <a:off x="457519" y="1028143"/>
            <a:ext cx="8228963" cy="858047"/>
          </a:xfrm>
        </p:spPr>
        <p:txBody>
          <a:bodyPr lIns="81967" tIns="40984" rIns="81967" bIns="40984"/>
          <a:lstStyle/>
          <a:p>
            <a:r>
              <a:rPr lang="en-US" sz="3075" dirty="0"/>
              <a:t>Use Case  - Relationships</a:t>
            </a:r>
            <a:endParaRPr lang="en-GB" sz="3075" dirty="0"/>
          </a:p>
        </p:txBody>
      </p:sp>
      <p:sp>
        <p:nvSpPr>
          <p:cNvPr id="706563" name="Rectangle 3"/>
          <p:cNvSpPr>
            <a:spLocks noGrp="1" noChangeArrowheads="1"/>
          </p:cNvSpPr>
          <p:nvPr>
            <p:ph type="body" idx="1"/>
          </p:nvPr>
        </p:nvSpPr>
        <p:spPr>
          <a:xfrm>
            <a:off x="0" y="1999719"/>
            <a:ext cx="8763001" cy="3487160"/>
          </a:xfrm>
        </p:spPr>
        <p:txBody>
          <a:bodyPr lIns="81967" tIns="40984" rIns="81967" bIns="40984"/>
          <a:lstStyle/>
          <a:p>
            <a:r>
              <a:rPr lang="en-GB" sz="2850" dirty="0"/>
              <a:t>Boundary</a:t>
            </a:r>
          </a:p>
          <a:p>
            <a:pPr lvl="1"/>
            <a:r>
              <a:rPr lang="en-GB" sz="2475" dirty="0"/>
              <a:t>A boundary rectangle is placed around the perimeter of the system to show how the actors communicate with the system.  </a:t>
            </a:r>
          </a:p>
          <a:p>
            <a:pPr lvl="1"/>
            <a:endParaRPr lang="en-GB" sz="2475" dirty="0"/>
          </a:p>
        </p:txBody>
      </p:sp>
      <p:pic>
        <p:nvPicPr>
          <p:cNvPr id="706564" name="Picture 4"/>
          <p:cNvPicPr>
            <a:picLocks noChangeAspect="1" noChangeArrowheads="1"/>
          </p:cNvPicPr>
          <p:nvPr/>
        </p:nvPicPr>
        <p:blipFill>
          <a:blip r:embed="rId3"/>
          <a:srcRect/>
          <a:stretch>
            <a:fillRect/>
          </a:stretch>
        </p:blipFill>
        <p:spPr bwMode="auto">
          <a:xfrm>
            <a:off x="1281691" y="4232075"/>
            <a:ext cx="1004309" cy="1204612"/>
          </a:xfrm>
          <a:prstGeom prst="rect">
            <a:avLst/>
          </a:prstGeom>
          <a:noFill/>
        </p:spPr>
      </p:pic>
      <p:sp>
        <p:nvSpPr>
          <p:cNvPr id="706565" name="Oval 5"/>
          <p:cNvSpPr>
            <a:spLocks noChangeArrowheads="1"/>
          </p:cNvSpPr>
          <p:nvPr/>
        </p:nvSpPr>
        <p:spPr bwMode="auto">
          <a:xfrm>
            <a:off x="4878076" y="4404162"/>
            <a:ext cx="2209481" cy="856852"/>
          </a:xfrm>
          <a:prstGeom prst="ellipse">
            <a:avLst/>
          </a:prstGeom>
          <a:noFill/>
          <a:ln w="28575">
            <a:solidFill>
              <a:schemeClr val="bg1"/>
            </a:solidFill>
            <a:round/>
            <a:headEnd/>
            <a:tailEnd/>
          </a:ln>
          <a:effectLst/>
        </p:spPr>
        <p:txBody>
          <a:bodyPr wrap="none" lIns="81967" tIns="40984" rIns="81967" bIns="40984" anchor="ctr"/>
          <a:lstStyle/>
          <a:p>
            <a:pPr algn="ctr"/>
            <a:r>
              <a:rPr lang="en-US">
                <a:solidFill>
                  <a:schemeClr val="bg1"/>
                </a:solidFill>
              </a:rPr>
              <a:t>Make </a:t>
            </a:r>
          </a:p>
          <a:p>
            <a:pPr algn="ctr"/>
            <a:r>
              <a:rPr lang="en-US">
                <a:solidFill>
                  <a:schemeClr val="bg1"/>
                </a:solidFill>
              </a:rPr>
              <a:t>Appointment</a:t>
            </a:r>
          </a:p>
        </p:txBody>
      </p:sp>
      <p:sp>
        <p:nvSpPr>
          <p:cNvPr id="706566" name="Line 6"/>
          <p:cNvSpPr>
            <a:spLocks noChangeShapeType="1"/>
          </p:cNvSpPr>
          <p:nvPr/>
        </p:nvSpPr>
        <p:spPr bwMode="auto">
          <a:xfrm>
            <a:off x="2199916" y="4805699"/>
            <a:ext cx="2601641" cy="0"/>
          </a:xfrm>
          <a:prstGeom prst="line">
            <a:avLst/>
          </a:prstGeom>
          <a:noFill/>
          <a:ln w="12700">
            <a:solidFill>
              <a:schemeClr val="bg1"/>
            </a:solidFill>
            <a:round/>
            <a:headEnd/>
            <a:tailEnd/>
          </a:ln>
          <a:effectLst/>
        </p:spPr>
        <p:txBody>
          <a:bodyPr lIns="81967" tIns="40984" rIns="81967" bIns="40984"/>
          <a:lstStyle/>
          <a:p>
            <a:endParaRPr lang="en-US"/>
          </a:p>
        </p:txBody>
      </p:sp>
      <p:sp>
        <p:nvSpPr>
          <p:cNvPr id="706567" name="Rectangle 7"/>
          <p:cNvSpPr>
            <a:spLocks noChangeArrowheads="1"/>
          </p:cNvSpPr>
          <p:nvPr/>
        </p:nvSpPr>
        <p:spPr bwMode="auto">
          <a:xfrm>
            <a:off x="3271180" y="4059987"/>
            <a:ext cx="4973724" cy="1548786"/>
          </a:xfrm>
          <a:prstGeom prst="rect">
            <a:avLst/>
          </a:prstGeom>
          <a:noFill/>
          <a:ln w="12700">
            <a:solidFill>
              <a:srgbClr val="FF0000"/>
            </a:solidFill>
            <a:miter lim="800000"/>
            <a:headEnd/>
            <a:tailEnd/>
          </a:ln>
          <a:effectLst/>
        </p:spPr>
        <p:txBody>
          <a:bodyPr wrap="none" lIns="81967" tIns="40984" rIns="81967" bIns="40984" anchor="ct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custDataLst>
              <p:tags r:id="rId1"/>
            </p:custDataLst>
          </p:nvPr>
        </p:nvSpPr>
        <p:spPr>
          <a:xfrm>
            <a:off x="381001" y="847690"/>
            <a:ext cx="8305481" cy="938116"/>
          </a:xfrm>
        </p:spPr>
        <p:txBody>
          <a:bodyPr lIns="81967" tIns="40984" rIns="81967" bIns="40984"/>
          <a:lstStyle/>
          <a:p>
            <a:r>
              <a:rPr lang="en-US"/>
              <a:t>Use-Case Diagram</a:t>
            </a:r>
          </a:p>
        </p:txBody>
      </p:sp>
      <p:pic>
        <p:nvPicPr>
          <p:cNvPr id="648195" name="Picture 3" descr="06-04"/>
          <p:cNvPicPr>
            <a:picLocks noChangeAspect="1" noChangeArrowheads="1"/>
          </p:cNvPicPr>
          <p:nvPr>
            <p:custDataLst>
              <p:tags r:id="rId2"/>
            </p:custDataLst>
          </p:nvPr>
        </p:nvPicPr>
        <p:blipFill>
          <a:blip r:embed="rId5"/>
          <a:srcRect/>
          <a:stretch>
            <a:fillRect/>
          </a:stretch>
        </p:blipFill>
        <p:spPr bwMode="auto">
          <a:xfrm>
            <a:off x="1143001" y="1937577"/>
            <a:ext cx="7085962" cy="3508670"/>
          </a:xfrm>
          <a:prstGeom prst="rect">
            <a:avLst/>
          </a:prstGeom>
          <a:noFill/>
        </p:spPr>
      </p:pic>
      <p:sp>
        <p:nvSpPr>
          <p:cNvPr id="648196" name="Rectangle 4"/>
          <p:cNvSpPr>
            <a:spLocks noChangeArrowheads="1"/>
          </p:cNvSpPr>
          <p:nvPr/>
        </p:nvSpPr>
        <p:spPr bwMode="auto">
          <a:xfrm>
            <a:off x="210427" y="5402061"/>
            <a:ext cx="9182260" cy="359767"/>
          </a:xfrm>
          <a:prstGeom prst="rect">
            <a:avLst/>
          </a:prstGeom>
          <a:noFill/>
          <a:ln w="12700">
            <a:noFill/>
            <a:miter lim="800000"/>
            <a:headEnd/>
            <a:tailEnd/>
          </a:ln>
          <a:effectLst/>
        </p:spPr>
        <p:txBody>
          <a:bodyPr lIns="81967" tIns="40984" rIns="81967" bIns="40984" anchor="ctr">
            <a:spAutoFit/>
          </a:bodyPr>
          <a:lstStyle/>
          <a:p>
            <a:r>
              <a:rPr lang="en-GB">
                <a:solidFill>
                  <a:schemeClr val="bg1"/>
                </a:solidFill>
              </a:rPr>
              <a:t>A use case diagram is a collection of actors, use cases, and their communications.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AE71-785B-4B90-A85A-449695A2314B}"/>
              </a:ext>
            </a:extLst>
          </p:cNvPr>
          <p:cNvSpPr>
            <a:spLocks noGrp="1"/>
          </p:cNvSpPr>
          <p:nvPr>
            <p:ph type="title"/>
          </p:nvPr>
        </p:nvSpPr>
        <p:spPr/>
        <p:txBody>
          <a:bodyPr/>
          <a:lstStyle/>
          <a:p>
            <a:r>
              <a:rPr lang="en-IN" dirty="0"/>
              <a:t>What is UML</a:t>
            </a:r>
          </a:p>
        </p:txBody>
      </p:sp>
      <p:sp>
        <p:nvSpPr>
          <p:cNvPr id="3" name="Content Placeholder 2">
            <a:extLst>
              <a:ext uri="{FF2B5EF4-FFF2-40B4-BE49-F238E27FC236}">
                <a16:creationId xmlns:a16="http://schemas.microsoft.com/office/drawing/2014/main" id="{B0D9D486-FA8A-4B7F-B548-E109EF1578B8}"/>
              </a:ext>
            </a:extLst>
          </p:cNvPr>
          <p:cNvSpPr>
            <a:spLocks noGrp="1"/>
          </p:cNvSpPr>
          <p:nvPr>
            <p:ph idx="1"/>
          </p:nvPr>
        </p:nvSpPr>
        <p:spPr>
          <a:xfrm>
            <a:off x="457200" y="1417638"/>
            <a:ext cx="8229600" cy="4708525"/>
          </a:xfrm>
        </p:spPr>
        <p:txBody>
          <a:bodyPr/>
          <a:lstStyle/>
          <a:p>
            <a:r>
              <a:rPr lang="en-GB" sz="1800" b="1" i="0" dirty="0">
                <a:solidFill>
                  <a:srgbClr val="273239"/>
                </a:solidFill>
                <a:effectLst/>
                <a:latin typeface="Times New Roman" panose="02020603050405020304" pitchFamily="18" charset="0"/>
                <a:cs typeface="Times New Roman" panose="02020603050405020304" pitchFamily="18" charset="0"/>
              </a:rPr>
              <a:t>Unified </a:t>
            </a:r>
            <a:r>
              <a:rPr lang="en-GB" sz="1800" b="1" i="0" dirty="0" err="1">
                <a:solidFill>
                  <a:srgbClr val="273239"/>
                </a:solidFill>
                <a:effectLst/>
                <a:latin typeface="Times New Roman" panose="02020603050405020304" pitchFamily="18" charset="0"/>
                <a:cs typeface="Times New Roman" panose="02020603050405020304" pitchFamily="18" charset="0"/>
              </a:rPr>
              <a:t>Modeling</a:t>
            </a:r>
            <a:r>
              <a:rPr lang="en-GB" sz="1800" b="1" i="0" dirty="0">
                <a:solidFill>
                  <a:srgbClr val="273239"/>
                </a:solidFill>
                <a:effectLst/>
                <a:latin typeface="Times New Roman" panose="02020603050405020304" pitchFamily="18" charset="0"/>
                <a:cs typeface="Times New Roman" panose="02020603050405020304" pitchFamily="18" charset="0"/>
              </a:rPr>
              <a:t> Language (UML)</a:t>
            </a:r>
            <a:r>
              <a:rPr lang="en-GB" sz="1800" b="0" i="0" dirty="0">
                <a:solidFill>
                  <a:srgbClr val="273239"/>
                </a:solidFill>
                <a:effectLst/>
                <a:latin typeface="Times New Roman" panose="02020603050405020304" pitchFamily="18" charset="0"/>
                <a:cs typeface="Times New Roman" panose="02020603050405020304" pitchFamily="18" charset="0"/>
              </a:rPr>
              <a:t> is a general purpose modelling language. The main aim of UML is to define a standard way to </a:t>
            </a:r>
            <a:r>
              <a:rPr lang="en-GB" sz="1800" b="1" i="0" dirty="0">
                <a:solidFill>
                  <a:srgbClr val="273239"/>
                </a:solidFill>
                <a:effectLst/>
                <a:latin typeface="Times New Roman" panose="02020603050405020304" pitchFamily="18" charset="0"/>
                <a:cs typeface="Times New Roman" panose="02020603050405020304" pitchFamily="18" charset="0"/>
              </a:rPr>
              <a:t>visualize</a:t>
            </a:r>
            <a:r>
              <a:rPr lang="en-GB" sz="1800" b="0" i="0" dirty="0">
                <a:solidFill>
                  <a:srgbClr val="273239"/>
                </a:solidFill>
                <a:effectLst/>
                <a:latin typeface="Times New Roman" panose="02020603050405020304" pitchFamily="18" charset="0"/>
                <a:cs typeface="Times New Roman" panose="02020603050405020304" pitchFamily="18" charset="0"/>
              </a:rPr>
              <a:t> the way a system has been designed. It is quite similar to blueprints used in other fields of engineering</a:t>
            </a:r>
            <a:r>
              <a:rPr lang="en-GB" b="0" i="0" dirty="0">
                <a:solidFill>
                  <a:srgbClr val="273239"/>
                </a:solidFill>
                <a:effectLst/>
                <a:latin typeface="urw-din"/>
              </a:rPr>
              <a:t>.</a:t>
            </a:r>
            <a:endParaRPr lang="en-IN" dirty="0"/>
          </a:p>
        </p:txBody>
      </p:sp>
      <p:pic>
        <p:nvPicPr>
          <p:cNvPr id="1028" name="Picture 4" descr="100,000+ Best Building Photos · 100% Free Download · Pexels Stock Photos">
            <a:extLst>
              <a:ext uri="{FF2B5EF4-FFF2-40B4-BE49-F238E27FC236}">
                <a16:creationId xmlns:a16="http://schemas.microsoft.com/office/drawing/2014/main" id="{06BBA7CD-EB83-46AE-9FAF-984B5A34B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 y="2954338"/>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12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A51E-1B1D-4647-A9E7-D1F06E11B088}"/>
              </a:ext>
            </a:extLst>
          </p:cNvPr>
          <p:cNvSpPr>
            <a:spLocks noGrp="1"/>
          </p:cNvSpPr>
          <p:nvPr>
            <p:ph type="title"/>
          </p:nvPr>
        </p:nvSpPr>
        <p:spPr>
          <a:xfrm>
            <a:off x="1752600" y="274638"/>
            <a:ext cx="69342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There can be 5 relationship types in a use case diagram.</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1C18C2A-AC68-40F5-808D-33DB9EC2026B}"/>
              </a:ext>
            </a:extLst>
          </p:cNvPr>
          <p:cNvSpPr>
            <a:spLocks noGrp="1"/>
          </p:cNvSpPr>
          <p:nvPr>
            <p:ph type="sldNum" sz="quarter" idx="10"/>
          </p:nvPr>
        </p:nvSpPr>
        <p:spPr/>
        <p:txBody>
          <a:bodyPr/>
          <a:lstStyle/>
          <a:p>
            <a:pPr>
              <a:defRPr/>
            </a:pPr>
            <a:fld id="{7C25196A-ECF6-4A56-914D-3A9D05A48131}"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6273BF99-6562-4B6F-9963-375EB7D01087}"/>
              </a:ext>
            </a:extLst>
          </p:cNvPr>
          <p:cNvSpPr txBox="1"/>
          <p:nvPr/>
        </p:nvSpPr>
        <p:spPr>
          <a:xfrm>
            <a:off x="304800" y="2698219"/>
            <a:ext cx="6553200" cy="3046988"/>
          </a:xfrm>
          <a:prstGeom prst="rect">
            <a:avLst/>
          </a:prstGeom>
          <a:noFill/>
        </p:spPr>
        <p:txBody>
          <a:bodyPr wrap="square">
            <a:spAutoFit/>
          </a:bodyPr>
          <a:lstStyle/>
          <a:p>
            <a:pPr algn="l">
              <a:buFont typeface="Arial" panose="020B0604020202020204" pitchFamily="34" charset="0"/>
              <a:buChar char="•"/>
            </a:pPr>
            <a:r>
              <a:rPr lang="en-GB" sz="3200" b="0" i="0" dirty="0">
                <a:solidFill>
                  <a:srgbClr val="3F3F3F"/>
                </a:solidFill>
                <a:effectLst/>
                <a:latin typeface="Times New Roman" panose="02020603050405020304" pitchFamily="18" charset="0"/>
                <a:cs typeface="Times New Roman" panose="02020603050405020304" pitchFamily="18" charset="0"/>
              </a:rPr>
              <a:t>Association between actor and use case</a:t>
            </a:r>
          </a:p>
          <a:p>
            <a:pPr algn="l">
              <a:buFont typeface="Arial" panose="020B0604020202020204" pitchFamily="34" charset="0"/>
              <a:buChar char="•"/>
            </a:pPr>
            <a:r>
              <a:rPr lang="en-GB" sz="3200" b="0" i="0" dirty="0">
                <a:solidFill>
                  <a:srgbClr val="3F3F3F"/>
                </a:solidFill>
                <a:effectLst/>
                <a:latin typeface="Times New Roman" panose="02020603050405020304" pitchFamily="18" charset="0"/>
                <a:cs typeface="Times New Roman" panose="02020603050405020304" pitchFamily="18" charset="0"/>
              </a:rPr>
              <a:t>Generalization of an actor</a:t>
            </a:r>
          </a:p>
          <a:p>
            <a:pPr algn="l">
              <a:buFont typeface="Arial" panose="020B0604020202020204" pitchFamily="34" charset="0"/>
              <a:buChar char="•"/>
            </a:pPr>
            <a:r>
              <a:rPr lang="en-GB" sz="3200" b="0" i="0" dirty="0">
                <a:solidFill>
                  <a:srgbClr val="3F3F3F"/>
                </a:solidFill>
                <a:effectLst/>
                <a:latin typeface="Times New Roman" panose="02020603050405020304" pitchFamily="18" charset="0"/>
                <a:cs typeface="Times New Roman" panose="02020603050405020304" pitchFamily="18" charset="0"/>
              </a:rPr>
              <a:t>Extend between two use cases</a:t>
            </a:r>
          </a:p>
          <a:p>
            <a:pPr algn="l">
              <a:buFont typeface="Arial" panose="020B0604020202020204" pitchFamily="34" charset="0"/>
              <a:buChar char="•"/>
            </a:pPr>
            <a:r>
              <a:rPr lang="en-GB" sz="3200" b="0" i="0" dirty="0">
                <a:solidFill>
                  <a:srgbClr val="3F3F3F"/>
                </a:solidFill>
                <a:effectLst/>
                <a:latin typeface="Times New Roman" panose="02020603050405020304" pitchFamily="18" charset="0"/>
                <a:cs typeface="Times New Roman" panose="02020603050405020304" pitchFamily="18" charset="0"/>
              </a:rPr>
              <a:t>Include between two use cases</a:t>
            </a:r>
          </a:p>
          <a:p>
            <a:pPr algn="l">
              <a:buFont typeface="Arial" panose="020B0604020202020204" pitchFamily="34" charset="0"/>
              <a:buChar char="•"/>
            </a:pPr>
            <a:r>
              <a:rPr lang="en-GB" sz="3200" b="0" i="0" dirty="0">
                <a:solidFill>
                  <a:srgbClr val="3F3F3F"/>
                </a:solidFill>
                <a:effectLst/>
                <a:latin typeface="Times New Roman" panose="02020603050405020304" pitchFamily="18" charset="0"/>
                <a:cs typeface="Times New Roman" panose="02020603050405020304" pitchFamily="18" charset="0"/>
              </a:rPr>
              <a:t>Generalization of a use case</a:t>
            </a:r>
          </a:p>
        </p:txBody>
      </p:sp>
      <p:pic>
        <p:nvPicPr>
          <p:cNvPr id="1026" name="Picture 2" descr="Star Pictures, Star Stock Photos &amp;amp; Images | Depositphotos®">
            <a:extLst>
              <a:ext uri="{FF2B5EF4-FFF2-40B4-BE49-F238E27FC236}">
                <a16:creationId xmlns:a16="http://schemas.microsoft.com/office/drawing/2014/main" id="{30F1D892-9611-45AA-86CA-3C0D0C43A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438399"/>
            <a:ext cx="2286000"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1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2F9E-1753-4E35-835F-655543B5EBD8}"/>
              </a:ext>
            </a:extLst>
          </p:cNvPr>
          <p:cNvSpPr>
            <a:spLocks noGrp="1"/>
          </p:cNvSpPr>
          <p:nvPr>
            <p:ph type="title"/>
          </p:nvPr>
        </p:nvSpPr>
        <p:spPr>
          <a:xfrm>
            <a:off x="1600200" y="274638"/>
            <a:ext cx="70866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Association between actor and use case</a:t>
            </a:r>
            <a:br>
              <a:rPr lang="en-GB" sz="4400" b="0" i="0" dirty="0">
                <a:solidFill>
                  <a:srgbClr val="3F3F3F"/>
                </a:solidFill>
                <a:effectLst/>
                <a:latin typeface="Times New Roman" panose="02020603050405020304" pitchFamily="18"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10AD79DF-0A8E-4453-A54C-0C228DE4ABF9}"/>
              </a:ext>
            </a:extLst>
          </p:cNvPr>
          <p:cNvSpPr>
            <a:spLocks noGrp="1"/>
          </p:cNvSpPr>
          <p:nvPr>
            <p:ph type="sldNum" sz="quarter" idx="10"/>
          </p:nvPr>
        </p:nvSpPr>
        <p:spPr/>
        <p:txBody>
          <a:bodyPr/>
          <a:lstStyle/>
          <a:p>
            <a:pPr>
              <a:defRPr/>
            </a:pPr>
            <a:fld id="{7C25196A-ECF6-4A56-914D-3A9D05A48131}" type="slidenum">
              <a:rPr lang="en-US" altLang="en-US" smtClean="0"/>
              <a:pPr>
                <a:defRPr/>
              </a:pPr>
              <a:t>31</a:t>
            </a:fld>
            <a:endParaRPr lang="en-US" altLang="en-US"/>
          </a:p>
        </p:txBody>
      </p:sp>
      <p:pic>
        <p:nvPicPr>
          <p:cNvPr id="4" name="Picture 3">
            <a:extLst>
              <a:ext uri="{FF2B5EF4-FFF2-40B4-BE49-F238E27FC236}">
                <a16:creationId xmlns:a16="http://schemas.microsoft.com/office/drawing/2014/main" id="{D2BD9204-759F-4F3B-BA5C-6A3BFF028ED8}"/>
              </a:ext>
            </a:extLst>
          </p:cNvPr>
          <p:cNvPicPr>
            <a:picLocks noChangeAspect="1"/>
          </p:cNvPicPr>
          <p:nvPr/>
        </p:nvPicPr>
        <p:blipFill>
          <a:blip r:embed="rId3"/>
          <a:stretch>
            <a:fillRect/>
          </a:stretch>
        </p:blipFill>
        <p:spPr>
          <a:xfrm>
            <a:off x="809625" y="1762125"/>
            <a:ext cx="5514975" cy="2657475"/>
          </a:xfrm>
          <a:prstGeom prst="rect">
            <a:avLst/>
          </a:prstGeom>
        </p:spPr>
      </p:pic>
      <p:sp>
        <p:nvSpPr>
          <p:cNvPr id="5" name="TextBox 4">
            <a:extLst>
              <a:ext uri="{FF2B5EF4-FFF2-40B4-BE49-F238E27FC236}">
                <a16:creationId xmlns:a16="http://schemas.microsoft.com/office/drawing/2014/main" id="{3710C969-E9F5-411E-995F-0698538A596A}"/>
              </a:ext>
            </a:extLst>
          </p:cNvPr>
          <p:cNvSpPr txBox="1"/>
          <p:nvPr/>
        </p:nvSpPr>
        <p:spPr>
          <a:xfrm>
            <a:off x="809625" y="4572000"/>
            <a:ext cx="6810375" cy="923330"/>
          </a:xfrm>
          <a:prstGeom prst="rect">
            <a:avLst/>
          </a:prstGeom>
          <a:noFill/>
        </p:spPr>
        <p:txBody>
          <a:bodyPr wrap="square" rtlCol="0">
            <a:spAutoFit/>
          </a:bodyPr>
          <a:lstStyle/>
          <a:p>
            <a:pPr algn="l">
              <a:buFont typeface="Arial" panose="020B0604020202020204" pitchFamily="34" charset="0"/>
              <a:buChar char="•"/>
            </a:pPr>
            <a:r>
              <a:rPr lang="en-GB" b="0" i="0">
                <a:solidFill>
                  <a:srgbClr val="3F3F3F"/>
                </a:solidFill>
                <a:effectLst/>
                <a:latin typeface="roboto-regular"/>
              </a:rPr>
              <a:t>An actor must be associated with at least one use case.</a:t>
            </a:r>
          </a:p>
          <a:p>
            <a:pPr algn="l">
              <a:buFont typeface="Arial" panose="020B0604020202020204" pitchFamily="34" charset="0"/>
              <a:buChar char="•"/>
            </a:pPr>
            <a:r>
              <a:rPr lang="en-GB" b="0" i="0">
                <a:solidFill>
                  <a:srgbClr val="3F3F3F"/>
                </a:solidFill>
                <a:effectLst/>
                <a:latin typeface="roboto-regular"/>
              </a:rPr>
              <a:t>An actor can be associated with multiple use cases.</a:t>
            </a:r>
          </a:p>
          <a:p>
            <a:pPr algn="l">
              <a:buFont typeface="Arial" panose="020B0604020202020204" pitchFamily="34" charset="0"/>
              <a:buChar char="•"/>
            </a:pPr>
            <a:r>
              <a:rPr lang="en-GB" b="0" i="0">
                <a:solidFill>
                  <a:srgbClr val="3F3F3F"/>
                </a:solidFill>
                <a:effectLst/>
                <a:latin typeface="roboto-regular"/>
              </a:rPr>
              <a:t>Multiple actors can be associated with a single use case.</a:t>
            </a:r>
            <a:endParaRPr lang="en-GB" b="0" i="0" dirty="0">
              <a:solidFill>
                <a:srgbClr val="3F3F3F"/>
              </a:solidFill>
              <a:effectLst/>
              <a:latin typeface="roboto-regular"/>
            </a:endParaRPr>
          </a:p>
        </p:txBody>
      </p:sp>
    </p:spTree>
    <p:extLst>
      <p:ext uri="{BB962C8B-B14F-4D97-AF65-F5344CB8AC3E}">
        <p14:creationId xmlns:p14="http://schemas.microsoft.com/office/powerpoint/2010/main" val="2196605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A51E-1B1D-4647-A9E7-D1F06E11B088}"/>
              </a:ext>
            </a:extLst>
          </p:cNvPr>
          <p:cNvSpPr>
            <a:spLocks noGrp="1"/>
          </p:cNvSpPr>
          <p:nvPr>
            <p:ph type="title"/>
          </p:nvPr>
        </p:nvSpPr>
        <p:spPr>
          <a:xfrm>
            <a:off x="1752600" y="274638"/>
            <a:ext cx="69342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There can be 5 relationship types in a use case diagram.</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1C18C2A-AC68-40F5-808D-33DB9EC2026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6273BF99-6562-4B6F-9963-375EB7D01087}"/>
              </a:ext>
            </a:extLst>
          </p:cNvPr>
          <p:cNvSpPr txBox="1"/>
          <p:nvPr/>
        </p:nvSpPr>
        <p:spPr>
          <a:xfrm>
            <a:off x="304800" y="2698219"/>
            <a:ext cx="65532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Association between actor and use case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an actor</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p>
        </p:txBody>
      </p:sp>
      <p:pic>
        <p:nvPicPr>
          <p:cNvPr id="1026" name="Picture 2" descr="Star Pictures, Star Stock Photos &amp;amp; Images | Depositphotos®">
            <a:extLst>
              <a:ext uri="{FF2B5EF4-FFF2-40B4-BE49-F238E27FC236}">
                <a16:creationId xmlns:a16="http://schemas.microsoft.com/office/drawing/2014/main" id="{30F1D892-9611-45AA-86CA-3C0D0C43A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1"/>
            <a:ext cx="2057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791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D910-B9C1-41D8-9760-9888A9BD5884}"/>
              </a:ext>
            </a:extLst>
          </p:cNvPr>
          <p:cNvSpPr>
            <a:spLocks noGrp="1"/>
          </p:cNvSpPr>
          <p:nvPr>
            <p:ph type="title"/>
          </p:nvPr>
        </p:nvSpPr>
        <p:spPr>
          <a:xfrm>
            <a:off x="1371600" y="274638"/>
            <a:ext cx="7315200" cy="1143000"/>
          </a:xfrm>
        </p:spPr>
        <p:txBody>
          <a:bodyPr/>
          <a:lstStyle/>
          <a:p>
            <a: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an actor</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D5B7F281-C57B-41FF-835B-732BA82C2F1A}"/>
              </a:ext>
            </a:extLst>
          </p:cNvPr>
          <p:cNvSpPr>
            <a:spLocks noGrp="1"/>
          </p:cNvSpPr>
          <p:nvPr>
            <p:ph type="sldNum" sz="quarter" idx="10"/>
          </p:nvPr>
        </p:nvSpPr>
        <p:spPr/>
        <p:txBody>
          <a:bodyPr/>
          <a:lstStyle/>
          <a:p>
            <a:pPr>
              <a:defRPr/>
            </a:pPr>
            <a:fld id="{7C25196A-ECF6-4A56-914D-3A9D05A48131}" type="slidenum">
              <a:rPr lang="en-US" altLang="en-US" smtClean="0"/>
              <a:pPr>
                <a:defRPr/>
              </a:pPr>
              <a:t>33</a:t>
            </a:fld>
            <a:endParaRPr lang="en-US" altLang="en-US"/>
          </a:p>
        </p:txBody>
      </p:sp>
      <p:pic>
        <p:nvPicPr>
          <p:cNvPr id="2050" name="Picture 2" descr="actor generalization use case relationship">
            <a:extLst>
              <a:ext uri="{FF2B5EF4-FFF2-40B4-BE49-F238E27FC236}">
                <a16:creationId xmlns:a16="http://schemas.microsoft.com/office/drawing/2014/main" id="{33A99A27-0AC9-4AEC-BDF5-2FDE0D691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414" y="1417638"/>
            <a:ext cx="5827986"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7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A51E-1B1D-4647-A9E7-D1F06E11B088}"/>
              </a:ext>
            </a:extLst>
          </p:cNvPr>
          <p:cNvSpPr>
            <a:spLocks noGrp="1"/>
          </p:cNvSpPr>
          <p:nvPr>
            <p:ph type="title"/>
          </p:nvPr>
        </p:nvSpPr>
        <p:spPr>
          <a:xfrm>
            <a:off x="1752600" y="274638"/>
            <a:ext cx="69342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There can be 5 relationship types in a use case diagram.</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1C18C2A-AC68-40F5-808D-33DB9EC2026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6273BF99-6562-4B6F-9963-375EB7D01087}"/>
              </a:ext>
            </a:extLst>
          </p:cNvPr>
          <p:cNvSpPr txBox="1"/>
          <p:nvPr/>
        </p:nvSpPr>
        <p:spPr>
          <a:xfrm>
            <a:off x="304800" y="2698219"/>
            <a:ext cx="65532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Association between actor and use case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an actor</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p>
        </p:txBody>
      </p:sp>
      <p:pic>
        <p:nvPicPr>
          <p:cNvPr id="1026" name="Picture 2" descr="Star Pictures, Star Stock Photos &amp;amp; Images | Depositphotos®">
            <a:extLst>
              <a:ext uri="{FF2B5EF4-FFF2-40B4-BE49-F238E27FC236}">
                <a16:creationId xmlns:a16="http://schemas.microsoft.com/office/drawing/2014/main" id="{30F1D892-9611-45AA-86CA-3C0D0C43A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962400"/>
            <a:ext cx="2057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54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35</a:t>
            </a:fld>
            <a:endParaRPr lang="en-US" altLang="en-US"/>
          </a:p>
        </p:txBody>
      </p:sp>
      <p:pic>
        <p:nvPicPr>
          <p:cNvPr id="7" name="Picture 6">
            <a:extLst>
              <a:ext uri="{FF2B5EF4-FFF2-40B4-BE49-F238E27FC236}">
                <a16:creationId xmlns:a16="http://schemas.microsoft.com/office/drawing/2014/main" id="{2F49EB3E-8EAC-4EAC-BA8B-942B8FABCEBC}"/>
              </a:ext>
            </a:extLst>
          </p:cNvPr>
          <p:cNvPicPr>
            <a:picLocks noChangeAspect="1"/>
          </p:cNvPicPr>
          <p:nvPr/>
        </p:nvPicPr>
        <p:blipFill>
          <a:blip r:embed="rId2"/>
          <a:stretch>
            <a:fillRect/>
          </a:stretch>
        </p:blipFill>
        <p:spPr>
          <a:xfrm>
            <a:off x="1" y="1457324"/>
            <a:ext cx="8932862" cy="5324475"/>
          </a:xfrm>
          <a:prstGeom prst="rect">
            <a:avLst/>
          </a:prstGeom>
        </p:spPr>
      </p:pic>
    </p:spTree>
    <p:extLst>
      <p:ext uri="{BB962C8B-B14F-4D97-AF65-F5344CB8AC3E}">
        <p14:creationId xmlns:p14="http://schemas.microsoft.com/office/powerpoint/2010/main" val="2042922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36</a:t>
            </a:fld>
            <a:endParaRPr lang="en-US" altLang="en-US"/>
          </a:p>
        </p:txBody>
      </p:sp>
      <p:pic>
        <p:nvPicPr>
          <p:cNvPr id="5" name="Picture 4">
            <a:extLst>
              <a:ext uri="{FF2B5EF4-FFF2-40B4-BE49-F238E27FC236}">
                <a16:creationId xmlns:a16="http://schemas.microsoft.com/office/drawing/2014/main" id="{75E61DF1-83E1-4555-B69D-C4A446631504}"/>
              </a:ext>
            </a:extLst>
          </p:cNvPr>
          <p:cNvPicPr>
            <a:picLocks noChangeAspect="1"/>
          </p:cNvPicPr>
          <p:nvPr/>
        </p:nvPicPr>
        <p:blipFill>
          <a:blip r:embed="rId2"/>
          <a:stretch>
            <a:fillRect/>
          </a:stretch>
        </p:blipFill>
        <p:spPr>
          <a:xfrm>
            <a:off x="0" y="1066800"/>
            <a:ext cx="8686800" cy="5334000"/>
          </a:xfrm>
          <a:prstGeom prst="rect">
            <a:avLst/>
          </a:prstGeom>
        </p:spPr>
      </p:pic>
    </p:spTree>
    <p:extLst>
      <p:ext uri="{BB962C8B-B14F-4D97-AF65-F5344CB8AC3E}">
        <p14:creationId xmlns:p14="http://schemas.microsoft.com/office/powerpoint/2010/main" val="386047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37</a:t>
            </a:fld>
            <a:endParaRPr lang="en-US" altLang="en-US"/>
          </a:p>
        </p:txBody>
      </p:sp>
      <p:sp>
        <p:nvSpPr>
          <p:cNvPr id="4" name="TextBox 3">
            <a:extLst>
              <a:ext uri="{FF2B5EF4-FFF2-40B4-BE49-F238E27FC236}">
                <a16:creationId xmlns:a16="http://schemas.microsoft.com/office/drawing/2014/main" id="{2F9015A5-21A5-4E68-B278-9EFA85076D5F}"/>
              </a:ext>
            </a:extLst>
          </p:cNvPr>
          <p:cNvSpPr txBox="1"/>
          <p:nvPr/>
        </p:nvSpPr>
        <p:spPr>
          <a:xfrm>
            <a:off x="457200" y="1066800"/>
            <a:ext cx="8077200" cy="5539978"/>
          </a:xfrm>
          <a:prstGeom prst="rect">
            <a:avLst/>
          </a:prstGeom>
          <a:noFill/>
        </p:spPr>
        <p:txBody>
          <a:bodyPr wrap="square" rtlCol="0">
            <a:spAutoFit/>
          </a:bodyPr>
          <a:lstStyle/>
          <a:p>
            <a:pPr algn="l">
              <a:buFont typeface="Arial" panose="020B0604020202020204" pitchFamily="34" charset="0"/>
              <a:buChar char="•"/>
            </a:pPr>
            <a:r>
              <a:rPr lang="en-GB" sz="2800" b="1" i="0" dirty="0">
                <a:solidFill>
                  <a:srgbClr val="3F3F3F"/>
                </a:solidFill>
                <a:effectLst/>
                <a:latin typeface="Times New Roman" panose="02020603050405020304" pitchFamily="18" charset="0"/>
                <a:cs typeface="Times New Roman" panose="02020603050405020304" pitchFamily="18" charset="0"/>
              </a:rPr>
              <a:t>The extending use case is dependent on the extended (base) use case</a:t>
            </a:r>
            <a:r>
              <a:rPr lang="en-GB" sz="2800" b="0" i="0" dirty="0">
                <a:solidFill>
                  <a:srgbClr val="3F3F3F"/>
                </a:solidFill>
                <a:effectLst/>
                <a:latin typeface="Times New Roman" panose="02020603050405020304" pitchFamily="18" charset="0"/>
                <a:cs typeface="Times New Roman" panose="02020603050405020304" pitchFamily="18" charset="0"/>
              </a:rPr>
              <a:t>. For </a:t>
            </a:r>
            <a:r>
              <a:rPr lang="en-GB" sz="2800" b="0" i="0" dirty="0" err="1">
                <a:solidFill>
                  <a:srgbClr val="3F3F3F"/>
                </a:solidFill>
                <a:effectLst/>
                <a:latin typeface="Times New Roman" panose="02020603050405020304" pitchFamily="18" charset="0"/>
                <a:cs typeface="Times New Roman" panose="02020603050405020304" pitchFamily="18" charset="0"/>
              </a:rPr>
              <a:t>example“Calculate</a:t>
            </a:r>
            <a:r>
              <a:rPr lang="en-GB" sz="2800" b="0" i="0" dirty="0">
                <a:solidFill>
                  <a:srgbClr val="3F3F3F"/>
                </a:solidFill>
                <a:effectLst/>
                <a:latin typeface="Times New Roman" panose="02020603050405020304" pitchFamily="18" charset="0"/>
                <a:cs typeface="Times New Roman" panose="02020603050405020304" pitchFamily="18" charset="0"/>
              </a:rPr>
              <a:t> Bonus” use case doesn’t make much sense without the “Deposit Funds” use case.</a:t>
            </a:r>
          </a:p>
          <a:p>
            <a:pPr algn="l">
              <a:buFont typeface="Arial" panose="020B0604020202020204" pitchFamily="34" charset="0"/>
              <a:buChar char="•"/>
            </a:pPr>
            <a:r>
              <a:rPr lang="en-GB" sz="2800" b="1" i="0" dirty="0">
                <a:solidFill>
                  <a:srgbClr val="3F3F3F"/>
                </a:solidFill>
                <a:effectLst/>
                <a:latin typeface="Times New Roman" panose="02020603050405020304" pitchFamily="18" charset="0"/>
                <a:cs typeface="Times New Roman" panose="02020603050405020304" pitchFamily="18" charset="0"/>
              </a:rPr>
              <a:t>The extending use case is usually optional</a:t>
            </a:r>
            <a:r>
              <a:rPr lang="en-GB" sz="2800" b="0" i="0" dirty="0">
                <a:solidFill>
                  <a:srgbClr val="3F3F3F"/>
                </a:solidFill>
                <a:effectLst/>
                <a:latin typeface="Times New Roman" panose="02020603050405020304" pitchFamily="18" charset="0"/>
                <a:cs typeface="Times New Roman" panose="02020603050405020304" pitchFamily="18" charset="0"/>
              </a:rPr>
              <a:t>  for example  you can see that the extending use case is triggered only for deposits over 10,000 or when the age is over 55.</a:t>
            </a:r>
          </a:p>
          <a:p>
            <a:pPr algn="l">
              <a:buFont typeface="Arial" panose="020B0604020202020204" pitchFamily="34" charset="0"/>
              <a:buChar char="•"/>
            </a:pPr>
            <a:r>
              <a:rPr lang="en-GB" sz="2800" b="1" i="0" dirty="0">
                <a:solidFill>
                  <a:srgbClr val="3F3F3F"/>
                </a:solidFill>
                <a:effectLst/>
                <a:latin typeface="Times New Roman" panose="02020603050405020304" pitchFamily="18" charset="0"/>
                <a:cs typeface="Times New Roman" panose="02020603050405020304" pitchFamily="18" charset="0"/>
              </a:rPr>
              <a:t>The extended (base) use case must be meaningful on its own</a:t>
            </a:r>
            <a:r>
              <a:rPr lang="en-GB" sz="2800" b="0" i="0" dirty="0">
                <a:solidFill>
                  <a:srgbClr val="3F3F3F"/>
                </a:solidFill>
                <a:effectLst/>
                <a:latin typeface="Times New Roman" panose="02020603050405020304" pitchFamily="18" charset="0"/>
                <a:cs typeface="Times New Roman" panose="02020603050405020304" pitchFamily="18" charset="0"/>
              </a:rPr>
              <a:t>. This means it should be independent and must not rely on the </a:t>
            </a:r>
            <a:r>
              <a:rPr lang="en-GB" sz="2800" b="0" i="0" dirty="0" err="1">
                <a:solidFill>
                  <a:srgbClr val="3F3F3F"/>
                </a:solidFill>
                <a:effectLst/>
                <a:latin typeface="Times New Roman" panose="02020603050405020304" pitchFamily="18" charset="0"/>
                <a:cs typeface="Times New Roman" panose="02020603050405020304" pitchFamily="18" charset="0"/>
              </a:rPr>
              <a:t>behavior</a:t>
            </a:r>
            <a:r>
              <a:rPr lang="en-GB" sz="2800" b="0" i="0" dirty="0">
                <a:solidFill>
                  <a:srgbClr val="3F3F3F"/>
                </a:solidFill>
                <a:effectLst/>
                <a:latin typeface="Times New Roman" panose="02020603050405020304" pitchFamily="18" charset="0"/>
                <a:cs typeface="Times New Roman" panose="02020603050405020304" pitchFamily="18" charset="0"/>
              </a:rPr>
              <a:t> of the extending use case.</a:t>
            </a:r>
          </a:p>
          <a:p>
            <a:endParaRPr lang="en-IN" dirty="0"/>
          </a:p>
        </p:txBody>
      </p:sp>
    </p:spTree>
    <p:extLst>
      <p:ext uri="{BB962C8B-B14F-4D97-AF65-F5344CB8AC3E}">
        <p14:creationId xmlns:p14="http://schemas.microsoft.com/office/powerpoint/2010/main" val="100027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38</a:t>
            </a:fld>
            <a:endParaRPr lang="en-US" altLang="en-US"/>
          </a:p>
        </p:txBody>
      </p:sp>
      <p:pic>
        <p:nvPicPr>
          <p:cNvPr id="4098" name="Picture 2" descr="use case diagram relationships with extend">
            <a:extLst>
              <a:ext uri="{FF2B5EF4-FFF2-40B4-BE49-F238E27FC236}">
                <a16:creationId xmlns:a16="http://schemas.microsoft.com/office/drawing/2014/main" id="{CF791945-B605-4498-AA62-CF1366083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00212"/>
            <a:ext cx="71628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582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39</a:t>
            </a:fld>
            <a:endParaRPr lang="en-US" altLang="en-US"/>
          </a:p>
        </p:txBody>
      </p:sp>
      <p:pic>
        <p:nvPicPr>
          <p:cNvPr id="5" name="Picture 4">
            <a:extLst>
              <a:ext uri="{FF2B5EF4-FFF2-40B4-BE49-F238E27FC236}">
                <a16:creationId xmlns:a16="http://schemas.microsoft.com/office/drawing/2014/main" id="{FBD347DC-4F17-4A5E-AB60-53E33F050ACF}"/>
              </a:ext>
            </a:extLst>
          </p:cNvPr>
          <p:cNvPicPr>
            <a:picLocks noChangeAspect="1"/>
          </p:cNvPicPr>
          <p:nvPr/>
        </p:nvPicPr>
        <p:blipFill>
          <a:blip r:embed="rId2"/>
          <a:stretch>
            <a:fillRect/>
          </a:stretch>
        </p:blipFill>
        <p:spPr>
          <a:xfrm>
            <a:off x="76201" y="914400"/>
            <a:ext cx="8856662" cy="5943600"/>
          </a:xfrm>
          <a:prstGeom prst="rect">
            <a:avLst/>
          </a:prstGeom>
        </p:spPr>
      </p:pic>
    </p:spTree>
    <p:extLst>
      <p:ext uri="{BB962C8B-B14F-4D97-AF65-F5344CB8AC3E}">
        <p14:creationId xmlns:p14="http://schemas.microsoft.com/office/powerpoint/2010/main" val="187911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5EC06-182F-4ED9-9796-0A75767369A9}"/>
              </a:ext>
            </a:extLst>
          </p:cNvPr>
          <p:cNvSpPr>
            <a:spLocks noGrp="1"/>
          </p:cNvSpPr>
          <p:nvPr>
            <p:ph type="title"/>
          </p:nvPr>
        </p:nvSpPr>
        <p:spPr/>
        <p:txBody>
          <a:bodyPr/>
          <a:lstStyle/>
          <a:p>
            <a:r>
              <a:rPr lang="en-IN" dirty="0"/>
              <a:t>UML</a:t>
            </a:r>
          </a:p>
        </p:txBody>
      </p:sp>
      <p:pic>
        <p:nvPicPr>
          <p:cNvPr id="8" name="Content Placeholder 7">
            <a:extLst>
              <a:ext uri="{FF2B5EF4-FFF2-40B4-BE49-F238E27FC236}">
                <a16:creationId xmlns:a16="http://schemas.microsoft.com/office/drawing/2014/main" id="{B6E768C6-EE88-459C-A176-214031D5561C}"/>
              </a:ext>
            </a:extLst>
          </p:cNvPr>
          <p:cNvPicPr>
            <a:picLocks noGrp="1" noChangeAspect="1"/>
          </p:cNvPicPr>
          <p:nvPr>
            <p:ph idx="1"/>
          </p:nvPr>
        </p:nvPicPr>
        <p:blipFill>
          <a:blip r:embed="rId2"/>
          <a:stretch>
            <a:fillRect/>
          </a:stretch>
        </p:blipFill>
        <p:spPr>
          <a:xfrm>
            <a:off x="1" y="1417638"/>
            <a:ext cx="8932862" cy="5287962"/>
          </a:xfrm>
        </p:spPr>
      </p:pic>
      <p:sp>
        <p:nvSpPr>
          <p:cNvPr id="4" name="Slide Number Placeholder 3">
            <a:extLst>
              <a:ext uri="{FF2B5EF4-FFF2-40B4-BE49-F238E27FC236}">
                <a16:creationId xmlns:a16="http://schemas.microsoft.com/office/drawing/2014/main" id="{2E0A49AE-65ED-40FF-9D60-A13289F28701}"/>
              </a:ext>
            </a:extLst>
          </p:cNvPr>
          <p:cNvSpPr>
            <a:spLocks noGrp="1"/>
          </p:cNvSpPr>
          <p:nvPr>
            <p:ph type="sldNum" sz="quarter" idx="10"/>
          </p:nvPr>
        </p:nvSpPr>
        <p:spPr/>
        <p:txBody>
          <a:bodyPr/>
          <a:lstStyle/>
          <a:p>
            <a:pPr>
              <a:defRPr/>
            </a:pPr>
            <a:fld id="{B00B82FD-0104-47F7-AB88-5ABCFD619C6C}" type="slidenum">
              <a:rPr lang="en-US" altLang="en-US" smtClean="0"/>
              <a:pPr>
                <a:defRPr/>
              </a:pPr>
              <a:t>4</a:t>
            </a:fld>
            <a:endParaRPr lang="en-US" altLang="en-US"/>
          </a:p>
        </p:txBody>
      </p:sp>
    </p:spTree>
    <p:extLst>
      <p:ext uri="{BB962C8B-B14F-4D97-AF65-F5344CB8AC3E}">
        <p14:creationId xmlns:p14="http://schemas.microsoft.com/office/powerpoint/2010/main" val="1011070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0A1C-E0BF-482E-9948-5EA51CEF832D}"/>
              </a:ext>
            </a:extLst>
          </p:cNvPr>
          <p:cNvSpPr>
            <a:spLocks noGrp="1"/>
          </p:cNvSpPr>
          <p:nvPr>
            <p:ph type="title"/>
          </p:nvPr>
        </p:nvSpPr>
        <p:spPr/>
        <p:txBody>
          <a:bodyPr/>
          <a:lstStyle/>
          <a:p>
            <a:r>
              <a:rPr kumimoji="0" lang="en-GB" sz="28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7CC085D7-A452-46FF-8801-E5DC9D591752}"/>
              </a:ext>
            </a:extLst>
          </p:cNvPr>
          <p:cNvSpPr>
            <a:spLocks noGrp="1"/>
          </p:cNvSpPr>
          <p:nvPr>
            <p:ph type="sldNum" sz="quarter" idx="10"/>
          </p:nvPr>
        </p:nvSpPr>
        <p:spPr/>
        <p:txBody>
          <a:bodyPr/>
          <a:lstStyle/>
          <a:p>
            <a:pPr>
              <a:defRPr/>
            </a:pPr>
            <a:fld id="{7C25196A-ECF6-4A56-914D-3A9D05A48131}" type="slidenum">
              <a:rPr lang="en-US" altLang="en-US" smtClean="0"/>
              <a:pPr>
                <a:defRPr/>
              </a:pPr>
              <a:t>40</a:t>
            </a:fld>
            <a:endParaRPr lang="en-US" altLang="en-US"/>
          </a:p>
        </p:txBody>
      </p:sp>
      <p:pic>
        <p:nvPicPr>
          <p:cNvPr id="6" name="Picture 5">
            <a:extLst>
              <a:ext uri="{FF2B5EF4-FFF2-40B4-BE49-F238E27FC236}">
                <a16:creationId xmlns:a16="http://schemas.microsoft.com/office/drawing/2014/main" id="{2C7DB6B5-244D-4A1E-BFF7-843DB5E5195E}"/>
              </a:ext>
            </a:extLst>
          </p:cNvPr>
          <p:cNvPicPr>
            <a:picLocks noChangeAspect="1"/>
          </p:cNvPicPr>
          <p:nvPr/>
        </p:nvPicPr>
        <p:blipFill>
          <a:blip r:embed="rId2"/>
          <a:stretch>
            <a:fillRect/>
          </a:stretch>
        </p:blipFill>
        <p:spPr>
          <a:xfrm>
            <a:off x="609600" y="1066800"/>
            <a:ext cx="7924800" cy="5334000"/>
          </a:xfrm>
          <a:prstGeom prst="rect">
            <a:avLst/>
          </a:prstGeom>
        </p:spPr>
      </p:pic>
    </p:spTree>
    <p:extLst>
      <p:ext uri="{BB962C8B-B14F-4D97-AF65-F5344CB8AC3E}">
        <p14:creationId xmlns:p14="http://schemas.microsoft.com/office/powerpoint/2010/main" val="1820085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A51E-1B1D-4647-A9E7-D1F06E11B088}"/>
              </a:ext>
            </a:extLst>
          </p:cNvPr>
          <p:cNvSpPr>
            <a:spLocks noGrp="1"/>
          </p:cNvSpPr>
          <p:nvPr>
            <p:ph type="title"/>
          </p:nvPr>
        </p:nvSpPr>
        <p:spPr>
          <a:xfrm>
            <a:off x="1752600" y="274638"/>
            <a:ext cx="69342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There can be 5 relationship types in a use case diagram.</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1C18C2A-AC68-40F5-808D-33DB9EC2026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6273BF99-6562-4B6F-9963-375EB7D01087}"/>
              </a:ext>
            </a:extLst>
          </p:cNvPr>
          <p:cNvSpPr txBox="1"/>
          <p:nvPr/>
        </p:nvSpPr>
        <p:spPr>
          <a:xfrm>
            <a:off x="304800" y="2698219"/>
            <a:ext cx="65532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Association between actor and use case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an actor</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p>
        </p:txBody>
      </p:sp>
      <p:pic>
        <p:nvPicPr>
          <p:cNvPr id="1026" name="Picture 2" descr="Star Pictures, Star Stock Photos &amp;amp; Images | Depositphotos®">
            <a:extLst>
              <a:ext uri="{FF2B5EF4-FFF2-40B4-BE49-F238E27FC236}">
                <a16:creationId xmlns:a16="http://schemas.microsoft.com/office/drawing/2014/main" id="{30F1D892-9611-45AA-86CA-3C0D0C43A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495800"/>
            <a:ext cx="2057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718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8630-83C6-499C-8E71-47F8BE366CBB}"/>
              </a:ext>
            </a:extLst>
          </p:cNvPr>
          <p:cNvSpPr>
            <a:spLocks noGrp="1"/>
          </p:cNvSpPr>
          <p:nvPr>
            <p:ph type="title"/>
          </p:nvPr>
        </p:nvSpPr>
        <p:spPr>
          <a:xfrm>
            <a:off x="457200" y="1981200"/>
            <a:ext cx="8229600" cy="1143000"/>
          </a:xfrm>
        </p:spPr>
        <p:txBody>
          <a:bodyPr/>
          <a:lstStyle/>
          <a:p>
            <a:pPr algn="l"/>
            <a:r>
              <a:rPr lang="en-GB" sz="2400" b="0" i="0" dirty="0">
                <a:solidFill>
                  <a:srgbClr val="3F3F3F"/>
                </a:solidFill>
                <a:effectLst/>
                <a:latin typeface="Times New Roman" panose="02020603050405020304" pitchFamily="18" charset="0"/>
                <a:cs typeface="Times New Roman" panose="02020603050405020304" pitchFamily="18" charset="0"/>
              </a:rPr>
              <a:t>Include relationship show that the </a:t>
            </a:r>
            <a:r>
              <a:rPr lang="en-GB" sz="2400" b="0" i="0" dirty="0" err="1">
                <a:solidFill>
                  <a:srgbClr val="3F3F3F"/>
                </a:solidFill>
                <a:effectLst/>
                <a:latin typeface="Times New Roman" panose="02020603050405020304" pitchFamily="18" charset="0"/>
                <a:cs typeface="Times New Roman" panose="02020603050405020304" pitchFamily="18" charset="0"/>
              </a:rPr>
              <a:t>behavior</a:t>
            </a:r>
            <a:r>
              <a:rPr lang="en-GB" sz="2400" b="0" i="0" dirty="0">
                <a:solidFill>
                  <a:srgbClr val="3F3F3F"/>
                </a:solidFill>
                <a:effectLst/>
                <a:latin typeface="Times New Roman" panose="02020603050405020304" pitchFamily="18" charset="0"/>
                <a:cs typeface="Times New Roman" panose="02020603050405020304" pitchFamily="18" charset="0"/>
              </a:rPr>
              <a:t> of the included use case is part of the including (base) use case. The main reason for this is to reuse common actions across multiple use cases. </a:t>
            </a:r>
            <a:br>
              <a:rPr lang="en-GB" sz="2400" b="0" i="0" dirty="0">
                <a:solidFill>
                  <a:srgbClr val="3F3F3F"/>
                </a:solidFill>
                <a:effectLst/>
                <a:latin typeface="Times New Roman" panose="02020603050405020304" pitchFamily="18" charset="0"/>
                <a:cs typeface="Times New Roman" panose="02020603050405020304" pitchFamily="18" charset="0"/>
              </a:rPr>
            </a:br>
            <a:br>
              <a:rPr lang="en-GB" sz="2400" b="0" i="0" dirty="0">
                <a:solidFill>
                  <a:srgbClr val="3F3F3F"/>
                </a:solidFill>
                <a:effectLst/>
                <a:latin typeface="Times New Roman" panose="02020603050405020304" pitchFamily="18" charset="0"/>
                <a:cs typeface="Times New Roman" panose="02020603050405020304" pitchFamily="18" charset="0"/>
              </a:rPr>
            </a:br>
            <a:r>
              <a:rPr lang="en-GB" sz="2400" b="0" i="0" dirty="0">
                <a:solidFill>
                  <a:srgbClr val="3F3F3F"/>
                </a:solidFill>
                <a:effectLst/>
                <a:latin typeface="Times New Roman" panose="02020603050405020304" pitchFamily="18" charset="0"/>
                <a:cs typeface="Times New Roman" panose="02020603050405020304" pitchFamily="18" charset="0"/>
              </a:rPr>
              <a:t>In some situations, this is done to simplify complex </a:t>
            </a:r>
            <a:r>
              <a:rPr lang="en-GB" sz="2400" b="0" i="0" dirty="0" err="1">
                <a:solidFill>
                  <a:srgbClr val="3F3F3F"/>
                </a:solidFill>
                <a:effectLst/>
                <a:latin typeface="Times New Roman" panose="02020603050405020304" pitchFamily="18" charset="0"/>
                <a:cs typeface="Times New Roman" panose="02020603050405020304" pitchFamily="18" charset="0"/>
              </a:rPr>
              <a:t>behaviors</a:t>
            </a:r>
            <a:r>
              <a:rPr lang="en-GB" sz="2400" b="0" i="0" dirty="0">
                <a:solidFill>
                  <a:srgbClr val="3F3F3F"/>
                </a:solidFill>
                <a:effectLst/>
                <a:latin typeface="Times New Roman" panose="02020603050405020304" pitchFamily="18" charset="0"/>
                <a:cs typeface="Times New Roman" panose="02020603050405020304" pitchFamily="18" charset="0"/>
              </a:rPr>
              <a:t>. Few things to consider when using the &lt;&lt;include&gt;&gt; relationship.</a:t>
            </a:r>
            <a:br>
              <a:rPr lang="en-GB" sz="2400" b="0" i="0" dirty="0">
                <a:solidFill>
                  <a:srgbClr val="3F3F3F"/>
                </a:solidFill>
                <a:effectLst/>
                <a:latin typeface="Times New Roman" panose="02020603050405020304" pitchFamily="18" charset="0"/>
                <a:cs typeface="Times New Roman" panose="02020603050405020304" pitchFamily="18" charset="0"/>
              </a:rPr>
            </a:br>
            <a:br>
              <a:rPr lang="en-GB" sz="2400" b="0" i="0" dirty="0">
                <a:solidFill>
                  <a:srgbClr val="3F3F3F"/>
                </a:solidFill>
                <a:effectLst/>
                <a:latin typeface="Times New Roman" panose="02020603050405020304" pitchFamily="18" charset="0"/>
                <a:cs typeface="Times New Roman" panose="02020603050405020304" pitchFamily="18" charset="0"/>
              </a:rPr>
            </a:br>
            <a:r>
              <a:rPr lang="en-GB" sz="2400" b="0" i="0" dirty="0">
                <a:solidFill>
                  <a:srgbClr val="3F3F3F"/>
                </a:solidFill>
                <a:effectLst/>
                <a:latin typeface="Times New Roman" panose="02020603050405020304" pitchFamily="18" charset="0"/>
                <a:cs typeface="Times New Roman" panose="02020603050405020304" pitchFamily="18" charset="0"/>
              </a:rPr>
              <a:t>The base use case is incomplete without the included use case.</a:t>
            </a:r>
            <a:br>
              <a:rPr lang="en-GB" sz="2400" b="0" i="0" dirty="0">
                <a:solidFill>
                  <a:srgbClr val="3F3F3F"/>
                </a:solidFill>
                <a:effectLst/>
                <a:latin typeface="Times New Roman" panose="02020603050405020304" pitchFamily="18" charset="0"/>
                <a:cs typeface="Times New Roman" panose="02020603050405020304" pitchFamily="18" charset="0"/>
              </a:rPr>
            </a:br>
            <a:r>
              <a:rPr lang="en-GB" sz="2400" b="0" i="0" dirty="0">
                <a:solidFill>
                  <a:srgbClr val="3F3F3F"/>
                </a:solidFill>
                <a:effectLst/>
                <a:latin typeface="Times New Roman" panose="02020603050405020304" pitchFamily="18" charset="0"/>
                <a:cs typeface="Times New Roman" panose="02020603050405020304" pitchFamily="18" charset="0"/>
              </a:rPr>
              <a:t>The included use case is mandatory and not optional.</a:t>
            </a:r>
            <a:br>
              <a:rPr lang="en-GB" sz="2400" b="0" i="0" dirty="0">
                <a:solidFill>
                  <a:srgbClr val="3F3F3F"/>
                </a:solidFill>
                <a:effectLst/>
                <a:latin typeface="Times New Roman" panose="02020603050405020304" pitchFamily="18" charset="0"/>
                <a:cs typeface="Times New Roman" panose="02020603050405020304" pitchFamily="18" charset="0"/>
              </a:rPr>
            </a:br>
            <a:br>
              <a:rPr kumimoji="0" lang="en-GB" sz="2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68330F5-3654-4239-A6F7-85DA9E468EA4}"/>
              </a:ext>
            </a:extLst>
          </p:cNvPr>
          <p:cNvSpPr>
            <a:spLocks noGrp="1"/>
          </p:cNvSpPr>
          <p:nvPr>
            <p:ph type="sldNum" sz="quarter" idx="10"/>
          </p:nvPr>
        </p:nvSpPr>
        <p:spPr/>
        <p:txBody>
          <a:bodyPr/>
          <a:lstStyle/>
          <a:p>
            <a:pPr>
              <a:defRPr/>
            </a:pPr>
            <a:fld id="{7C25196A-ECF6-4A56-914D-3A9D05A48131}" type="slidenum">
              <a:rPr lang="en-US" altLang="en-US" smtClean="0"/>
              <a:pPr>
                <a:defRPr/>
              </a:pPr>
              <a:t>42</a:t>
            </a:fld>
            <a:endParaRPr lang="en-US" altLang="en-US"/>
          </a:p>
        </p:txBody>
      </p:sp>
      <p:sp>
        <p:nvSpPr>
          <p:cNvPr id="5" name="TextBox 4">
            <a:extLst>
              <a:ext uri="{FF2B5EF4-FFF2-40B4-BE49-F238E27FC236}">
                <a16:creationId xmlns:a16="http://schemas.microsoft.com/office/drawing/2014/main" id="{6E6E2C83-CB4A-4CF8-AA4B-CE40FE7BD5E0}"/>
              </a:ext>
            </a:extLst>
          </p:cNvPr>
          <p:cNvSpPr txBox="1"/>
          <p:nvPr/>
        </p:nvSpPr>
        <p:spPr>
          <a:xfrm>
            <a:off x="3505200" y="381000"/>
            <a:ext cx="4791696" cy="800219"/>
          </a:xfrm>
          <a:prstGeom prst="rect">
            <a:avLst/>
          </a:prstGeom>
          <a:noFill/>
        </p:spPr>
        <p:txBody>
          <a:bodyPr wrap="none" rtlCol="0">
            <a:spAutoFit/>
          </a:bodyPr>
          <a:lstStyle/>
          <a:p>
            <a:r>
              <a:rPr kumimoji="0" lang="en-GB" sz="28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p>
          <a:p>
            <a:endParaRPr lang="en-IN" dirty="0"/>
          </a:p>
        </p:txBody>
      </p:sp>
      <p:pic>
        <p:nvPicPr>
          <p:cNvPr id="6" name="Picture 5">
            <a:extLst>
              <a:ext uri="{FF2B5EF4-FFF2-40B4-BE49-F238E27FC236}">
                <a16:creationId xmlns:a16="http://schemas.microsoft.com/office/drawing/2014/main" id="{6547CC5B-151F-44B7-9427-75513F71B29C}"/>
              </a:ext>
            </a:extLst>
          </p:cNvPr>
          <p:cNvPicPr>
            <a:picLocks noChangeAspect="1"/>
          </p:cNvPicPr>
          <p:nvPr/>
        </p:nvPicPr>
        <p:blipFill>
          <a:blip r:embed="rId2"/>
          <a:stretch>
            <a:fillRect/>
          </a:stretch>
        </p:blipFill>
        <p:spPr>
          <a:xfrm>
            <a:off x="3429000" y="1066800"/>
            <a:ext cx="3657600" cy="733425"/>
          </a:xfrm>
          <a:prstGeom prst="rect">
            <a:avLst/>
          </a:prstGeom>
        </p:spPr>
      </p:pic>
    </p:spTree>
    <p:extLst>
      <p:ext uri="{BB962C8B-B14F-4D97-AF65-F5344CB8AC3E}">
        <p14:creationId xmlns:p14="http://schemas.microsoft.com/office/powerpoint/2010/main" val="400042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01EC-8A0E-42AD-9391-749CFB2185EA}"/>
              </a:ext>
            </a:extLst>
          </p:cNvPr>
          <p:cNvSpPr>
            <a:spLocks noGrp="1"/>
          </p:cNvSpPr>
          <p:nvPr>
            <p:ph type="title"/>
          </p:nvPr>
        </p:nvSpPr>
        <p:spPr/>
        <p:txBody>
          <a:bodyPr/>
          <a:lstStyle/>
          <a:p>
            <a:r>
              <a:rPr kumimoji="0" lang="en-GB" sz="28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br>
              <a:rPr kumimoji="0" lang="en-GB" sz="44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48D4A8D3-4A14-406F-A6E3-E9EB9762D39F}"/>
              </a:ext>
            </a:extLst>
          </p:cNvPr>
          <p:cNvSpPr>
            <a:spLocks noGrp="1"/>
          </p:cNvSpPr>
          <p:nvPr>
            <p:ph type="sldNum" sz="quarter" idx="10"/>
          </p:nvPr>
        </p:nvSpPr>
        <p:spPr/>
        <p:txBody>
          <a:bodyPr/>
          <a:lstStyle/>
          <a:p>
            <a:pPr>
              <a:defRPr/>
            </a:pPr>
            <a:fld id="{7C25196A-ECF6-4A56-914D-3A9D05A48131}" type="slidenum">
              <a:rPr lang="en-US" altLang="en-US" smtClean="0"/>
              <a:pPr>
                <a:defRPr/>
              </a:pPr>
              <a:t>43</a:t>
            </a:fld>
            <a:endParaRPr lang="en-US" altLang="en-US"/>
          </a:p>
        </p:txBody>
      </p:sp>
      <p:pic>
        <p:nvPicPr>
          <p:cNvPr id="6146" name="Picture 2" descr="How to use include in use case diagrams">
            <a:extLst>
              <a:ext uri="{FF2B5EF4-FFF2-40B4-BE49-F238E27FC236}">
                <a16:creationId xmlns:a16="http://schemas.microsoft.com/office/drawing/2014/main" id="{C089CF2A-DF24-47A1-A0F7-42A9D3A13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85838"/>
            <a:ext cx="777240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151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01EC-8A0E-42AD-9391-749CFB2185EA}"/>
              </a:ext>
            </a:extLst>
          </p:cNvPr>
          <p:cNvSpPr>
            <a:spLocks noGrp="1"/>
          </p:cNvSpPr>
          <p:nvPr>
            <p:ph type="title"/>
          </p:nvPr>
        </p:nvSpPr>
        <p:spPr/>
        <p:txBody>
          <a:bodyPr/>
          <a:lstStyle/>
          <a:p>
            <a:r>
              <a:rPr kumimoji="0" lang="en-GB" sz="28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br>
              <a:rPr kumimoji="0" lang="en-GB" sz="44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48D4A8D3-4A14-406F-A6E3-E9EB9762D39F}"/>
              </a:ext>
            </a:extLst>
          </p:cNvPr>
          <p:cNvSpPr>
            <a:spLocks noGrp="1"/>
          </p:cNvSpPr>
          <p:nvPr>
            <p:ph type="sldNum" sz="quarter" idx="10"/>
          </p:nvPr>
        </p:nvSpPr>
        <p:spPr/>
        <p:txBody>
          <a:bodyPr/>
          <a:lstStyle/>
          <a:p>
            <a:pPr>
              <a:defRPr/>
            </a:pPr>
            <a:fld id="{7C25196A-ECF6-4A56-914D-3A9D05A48131}" type="slidenum">
              <a:rPr lang="en-US" altLang="en-US" smtClean="0"/>
              <a:pPr>
                <a:defRPr/>
              </a:pPr>
              <a:t>44</a:t>
            </a:fld>
            <a:endParaRPr lang="en-US" altLang="en-US"/>
          </a:p>
        </p:txBody>
      </p:sp>
      <p:pic>
        <p:nvPicPr>
          <p:cNvPr id="5" name="Picture 4">
            <a:extLst>
              <a:ext uri="{FF2B5EF4-FFF2-40B4-BE49-F238E27FC236}">
                <a16:creationId xmlns:a16="http://schemas.microsoft.com/office/drawing/2014/main" id="{69C3EADA-006D-42C7-962D-8549D63A07F1}"/>
              </a:ext>
            </a:extLst>
          </p:cNvPr>
          <p:cNvPicPr>
            <a:picLocks noChangeAspect="1"/>
          </p:cNvPicPr>
          <p:nvPr/>
        </p:nvPicPr>
        <p:blipFill>
          <a:blip r:embed="rId2"/>
          <a:stretch>
            <a:fillRect/>
          </a:stretch>
        </p:blipFill>
        <p:spPr>
          <a:xfrm>
            <a:off x="304799" y="1066800"/>
            <a:ext cx="8534401" cy="5334000"/>
          </a:xfrm>
          <a:prstGeom prst="rect">
            <a:avLst/>
          </a:prstGeom>
        </p:spPr>
      </p:pic>
    </p:spTree>
    <p:extLst>
      <p:ext uri="{BB962C8B-B14F-4D97-AF65-F5344CB8AC3E}">
        <p14:creationId xmlns:p14="http://schemas.microsoft.com/office/powerpoint/2010/main" val="1057304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0EAA-77DD-434B-B833-E433AFE75C53}"/>
              </a:ext>
            </a:extLst>
          </p:cNvPr>
          <p:cNvSpPr>
            <a:spLocks noGrp="1"/>
          </p:cNvSpPr>
          <p:nvPr>
            <p:ph type="title"/>
          </p:nvPr>
        </p:nvSpPr>
        <p:spPr>
          <a:xfrm>
            <a:off x="1828800" y="274638"/>
            <a:ext cx="6858000" cy="1143000"/>
          </a:xfrm>
        </p:spPr>
        <p:txBody>
          <a:bodyPr/>
          <a:lstStyle/>
          <a:p>
            <a:r>
              <a:rPr lang="en-US" sz="2400" dirty="0"/>
              <a:t>Include and exclude relationship</a:t>
            </a:r>
            <a:endParaRPr lang="en-IN" sz="2400" dirty="0"/>
          </a:p>
        </p:txBody>
      </p:sp>
      <p:sp>
        <p:nvSpPr>
          <p:cNvPr id="3" name="Slide Number Placeholder 2">
            <a:extLst>
              <a:ext uri="{FF2B5EF4-FFF2-40B4-BE49-F238E27FC236}">
                <a16:creationId xmlns:a16="http://schemas.microsoft.com/office/drawing/2014/main" id="{26E5BF62-CD78-4565-91BC-53A9C4A15344}"/>
              </a:ext>
            </a:extLst>
          </p:cNvPr>
          <p:cNvSpPr>
            <a:spLocks noGrp="1"/>
          </p:cNvSpPr>
          <p:nvPr>
            <p:ph type="sldNum" sz="quarter" idx="10"/>
          </p:nvPr>
        </p:nvSpPr>
        <p:spPr/>
        <p:txBody>
          <a:bodyPr/>
          <a:lstStyle/>
          <a:p>
            <a:pPr>
              <a:defRPr/>
            </a:pPr>
            <a:fld id="{7C25196A-ECF6-4A56-914D-3A9D05A48131}" type="slidenum">
              <a:rPr lang="en-US" altLang="en-US" smtClean="0"/>
              <a:pPr>
                <a:defRPr/>
              </a:pPr>
              <a:t>45</a:t>
            </a:fld>
            <a:endParaRPr lang="en-US" altLang="en-US"/>
          </a:p>
        </p:txBody>
      </p:sp>
      <p:pic>
        <p:nvPicPr>
          <p:cNvPr id="5" name="Picture 4">
            <a:extLst>
              <a:ext uri="{FF2B5EF4-FFF2-40B4-BE49-F238E27FC236}">
                <a16:creationId xmlns:a16="http://schemas.microsoft.com/office/drawing/2014/main" id="{78465A9D-1884-4EA8-A4EE-5FA9749C7898}"/>
              </a:ext>
            </a:extLst>
          </p:cNvPr>
          <p:cNvPicPr>
            <a:picLocks noChangeAspect="1"/>
          </p:cNvPicPr>
          <p:nvPr/>
        </p:nvPicPr>
        <p:blipFill>
          <a:blip r:embed="rId2"/>
          <a:stretch>
            <a:fillRect/>
          </a:stretch>
        </p:blipFill>
        <p:spPr>
          <a:xfrm>
            <a:off x="0" y="1417638"/>
            <a:ext cx="9144000" cy="5165724"/>
          </a:xfrm>
          <a:prstGeom prst="rect">
            <a:avLst/>
          </a:prstGeom>
        </p:spPr>
      </p:pic>
    </p:spTree>
    <p:extLst>
      <p:ext uri="{BB962C8B-B14F-4D97-AF65-F5344CB8AC3E}">
        <p14:creationId xmlns:p14="http://schemas.microsoft.com/office/powerpoint/2010/main" val="2007353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A51E-1B1D-4647-A9E7-D1F06E11B088}"/>
              </a:ext>
            </a:extLst>
          </p:cNvPr>
          <p:cNvSpPr>
            <a:spLocks noGrp="1"/>
          </p:cNvSpPr>
          <p:nvPr>
            <p:ph type="title"/>
          </p:nvPr>
        </p:nvSpPr>
        <p:spPr>
          <a:xfrm>
            <a:off x="1752600" y="274638"/>
            <a:ext cx="6934200" cy="1143000"/>
          </a:xfrm>
        </p:spPr>
        <p:txBody>
          <a:bodyPr/>
          <a:lstStyle/>
          <a:p>
            <a:r>
              <a:rPr lang="en-GB" sz="2800" b="0" i="0" dirty="0">
                <a:solidFill>
                  <a:srgbClr val="3F3F3F"/>
                </a:solidFill>
                <a:effectLst/>
                <a:latin typeface="Times New Roman" panose="02020603050405020304" pitchFamily="18" charset="0"/>
                <a:cs typeface="Times New Roman" panose="02020603050405020304" pitchFamily="18" charset="0"/>
              </a:rPr>
              <a:t>There can be 5 relationship types in a use case diagram.</a:t>
            </a:r>
            <a:endParaRPr lang="en-IN"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1C18C2A-AC68-40F5-808D-33DB9EC2026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6273BF99-6562-4B6F-9963-375EB7D01087}"/>
              </a:ext>
            </a:extLst>
          </p:cNvPr>
          <p:cNvSpPr txBox="1"/>
          <p:nvPr/>
        </p:nvSpPr>
        <p:spPr>
          <a:xfrm>
            <a:off x="304800" y="2698219"/>
            <a:ext cx="6553200"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Association between actor and use case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an actor</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Extend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Include between two use cases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p>
        </p:txBody>
      </p:sp>
      <p:pic>
        <p:nvPicPr>
          <p:cNvPr id="1026" name="Picture 2" descr="Star Pictures, Star Stock Photos &amp;amp; Images | Depositphotos®">
            <a:extLst>
              <a:ext uri="{FF2B5EF4-FFF2-40B4-BE49-F238E27FC236}">
                <a16:creationId xmlns:a16="http://schemas.microsoft.com/office/drawing/2014/main" id="{30F1D892-9611-45AA-86CA-3C0D0C43A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5158604"/>
            <a:ext cx="2057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888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65FF-B697-4039-85CA-944799FFDD65}"/>
              </a:ext>
            </a:extLst>
          </p:cNvPr>
          <p:cNvSpPr>
            <a:spLocks noGrp="1"/>
          </p:cNvSpPr>
          <p:nvPr>
            <p:ph type="title"/>
          </p:nvPr>
        </p:nvSpPr>
        <p:spPr>
          <a:xfrm>
            <a:off x="1295400" y="274638"/>
            <a:ext cx="7391400" cy="1143000"/>
          </a:xfrm>
        </p:spPr>
        <p:txBody>
          <a:bodyPr/>
          <a:lstStyle/>
          <a:p>
            <a: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br>
              <a:rPr kumimoji="0" lang="en-GB" sz="4400" b="0"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9C57829D-0E6D-4458-835D-A5E3B1E236FA}"/>
              </a:ext>
            </a:extLst>
          </p:cNvPr>
          <p:cNvSpPr>
            <a:spLocks noGrp="1"/>
          </p:cNvSpPr>
          <p:nvPr>
            <p:ph type="sldNum" sz="quarter" idx="10"/>
          </p:nvPr>
        </p:nvSpPr>
        <p:spPr/>
        <p:txBody>
          <a:bodyPr/>
          <a:lstStyle/>
          <a:p>
            <a:pPr>
              <a:defRPr/>
            </a:pPr>
            <a:fld id="{7C25196A-ECF6-4A56-914D-3A9D05A48131}" type="slidenum">
              <a:rPr lang="en-US" altLang="en-US" smtClean="0"/>
              <a:pPr>
                <a:defRPr/>
              </a:pPr>
              <a:t>47</a:t>
            </a:fld>
            <a:endParaRPr lang="en-US" altLang="en-US"/>
          </a:p>
        </p:txBody>
      </p:sp>
      <p:sp>
        <p:nvSpPr>
          <p:cNvPr id="5" name="TextBox 4">
            <a:extLst>
              <a:ext uri="{FF2B5EF4-FFF2-40B4-BE49-F238E27FC236}">
                <a16:creationId xmlns:a16="http://schemas.microsoft.com/office/drawing/2014/main" id="{7CECC72B-ABC9-4409-9389-DCBB4D6B4EED}"/>
              </a:ext>
            </a:extLst>
          </p:cNvPr>
          <p:cNvSpPr txBox="1"/>
          <p:nvPr/>
        </p:nvSpPr>
        <p:spPr>
          <a:xfrm>
            <a:off x="228600" y="1295400"/>
            <a:ext cx="8229600" cy="5262979"/>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3F3F3F"/>
                </a:solidFill>
                <a:effectLst/>
                <a:latin typeface="Times New Roman" panose="02020603050405020304" pitchFamily="18" charset="0"/>
                <a:cs typeface="Times New Roman" panose="02020603050405020304" pitchFamily="18" charset="0"/>
              </a:rPr>
              <a:t>This is similar to the generalization of an actor. The </a:t>
            </a:r>
            <a:r>
              <a:rPr lang="en-GB" sz="2400" b="0" i="0" dirty="0" err="1">
                <a:solidFill>
                  <a:srgbClr val="3F3F3F"/>
                </a:solidFill>
                <a:effectLst/>
                <a:latin typeface="Times New Roman" panose="02020603050405020304" pitchFamily="18" charset="0"/>
                <a:cs typeface="Times New Roman" panose="02020603050405020304" pitchFamily="18" charset="0"/>
              </a:rPr>
              <a:t>behavior</a:t>
            </a:r>
            <a:r>
              <a:rPr lang="en-GB" sz="2400" b="0" i="0" dirty="0">
                <a:solidFill>
                  <a:srgbClr val="3F3F3F"/>
                </a:solidFill>
                <a:effectLst/>
                <a:latin typeface="Times New Roman" panose="02020603050405020304" pitchFamily="18" charset="0"/>
                <a:cs typeface="Times New Roman" panose="02020603050405020304" pitchFamily="18" charset="0"/>
              </a:rPr>
              <a:t> of the ancestor is inherited by the descendant. This is used when there is common </a:t>
            </a:r>
            <a:r>
              <a:rPr lang="en-GB" sz="2400" b="0" i="0" dirty="0" err="1">
                <a:solidFill>
                  <a:srgbClr val="3F3F3F"/>
                </a:solidFill>
                <a:effectLst/>
                <a:latin typeface="Times New Roman" panose="02020603050405020304" pitchFamily="18" charset="0"/>
                <a:cs typeface="Times New Roman" panose="02020603050405020304" pitchFamily="18" charset="0"/>
              </a:rPr>
              <a:t>behavior</a:t>
            </a:r>
            <a:r>
              <a:rPr lang="en-GB" sz="2400" b="0" i="0" dirty="0">
                <a:solidFill>
                  <a:srgbClr val="3F3F3F"/>
                </a:solidFill>
                <a:effectLst/>
                <a:latin typeface="Times New Roman" panose="02020603050405020304" pitchFamily="18" charset="0"/>
                <a:cs typeface="Times New Roman" panose="02020603050405020304" pitchFamily="18" charset="0"/>
              </a:rPr>
              <a:t> between two use cases and also specialized </a:t>
            </a:r>
            <a:r>
              <a:rPr lang="en-GB" sz="2400" b="0" i="0" dirty="0" err="1">
                <a:solidFill>
                  <a:srgbClr val="3F3F3F"/>
                </a:solidFill>
                <a:effectLst/>
                <a:latin typeface="Times New Roman" panose="02020603050405020304" pitchFamily="18" charset="0"/>
                <a:cs typeface="Times New Roman" panose="02020603050405020304" pitchFamily="18" charset="0"/>
              </a:rPr>
              <a:t>behavior</a:t>
            </a:r>
            <a:r>
              <a:rPr lang="en-GB" sz="2400" b="0" i="0" dirty="0">
                <a:solidFill>
                  <a:srgbClr val="3F3F3F"/>
                </a:solidFill>
                <a:effectLst/>
                <a:latin typeface="Times New Roman" panose="02020603050405020304" pitchFamily="18" charset="0"/>
                <a:cs typeface="Times New Roman" panose="02020603050405020304" pitchFamily="18" charset="0"/>
              </a:rPr>
              <a:t> specific to each use case.</a:t>
            </a:r>
          </a:p>
          <a:p>
            <a:pPr marL="285750" indent="-285750" algn="l">
              <a:buFont typeface="Arial" panose="020B0604020202020204" pitchFamily="34" charset="0"/>
              <a:buChar char="•"/>
            </a:pPr>
            <a:endParaRPr lang="en-GB" sz="2400" b="0" i="0" dirty="0">
              <a:solidFill>
                <a:srgbClr val="3F3F3F"/>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sz="2400" b="0" i="0" dirty="0">
                <a:solidFill>
                  <a:srgbClr val="3F3F3F"/>
                </a:solidFill>
                <a:effectLst/>
                <a:latin typeface="Times New Roman" panose="02020603050405020304" pitchFamily="18" charset="0"/>
                <a:cs typeface="Times New Roman" panose="02020603050405020304" pitchFamily="18" charset="0"/>
              </a:rPr>
              <a:t>For example, in the previous banking example, there might be a use case called “Pay Bills”. This can be generalized to “Pay by Credit Card”, “Pay by Bank Balance” etc.</a:t>
            </a:r>
          </a:p>
          <a:p>
            <a:pPr marL="285750" indent="-285750" algn="l">
              <a:buFont typeface="Arial" panose="020B0604020202020204" pitchFamily="34" charset="0"/>
              <a:buChar char="•"/>
            </a:pPr>
            <a:endParaRPr lang="en-GB" sz="2400" b="0" i="0" dirty="0">
              <a:solidFill>
                <a:srgbClr val="3F3F3F"/>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sz="2400" b="0" i="0" dirty="0">
                <a:solidFill>
                  <a:srgbClr val="3F3F3F"/>
                </a:solidFill>
                <a:effectLst/>
                <a:latin typeface="Times New Roman" panose="02020603050405020304" pitchFamily="18" charset="0"/>
                <a:cs typeface="Times New Roman" panose="02020603050405020304" pitchFamily="18" charset="0"/>
              </a:rPr>
              <a:t>I hope you found this article about </a:t>
            </a:r>
            <a:r>
              <a:rPr lang="en-GB" sz="2400" b="1" i="0" dirty="0">
                <a:solidFill>
                  <a:srgbClr val="3F3F3F"/>
                </a:solidFill>
                <a:effectLst/>
                <a:latin typeface="Times New Roman" panose="02020603050405020304" pitchFamily="18" charset="0"/>
                <a:cs typeface="Times New Roman" panose="02020603050405020304" pitchFamily="18" charset="0"/>
              </a:rPr>
              <a:t>use case relationships</a:t>
            </a:r>
            <a:r>
              <a:rPr lang="en-GB" sz="2400" b="0" i="0" dirty="0">
                <a:solidFill>
                  <a:srgbClr val="3F3F3F"/>
                </a:solidFill>
                <a:effectLst/>
                <a:latin typeface="Times New Roman" panose="02020603050405020304" pitchFamily="18" charset="0"/>
                <a:cs typeface="Times New Roman" panose="02020603050405020304" pitchFamily="18" charset="0"/>
              </a:rPr>
              <a:t> helpful and useful. You can use our </a:t>
            </a:r>
            <a:r>
              <a:rPr lang="en-GB" sz="2400" dirty="0">
                <a:solidFill>
                  <a:srgbClr val="3F3F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diagramming tool</a:t>
            </a:r>
            <a:r>
              <a:rPr lang="en-GB" sz="2400" dirty="0">
                <a:solidFill>
                  <a:srgbClr val="3F3F3F"/>
                </a:solidFill>
                <a:latin typeface="Times New Roman" panose="02020603050405020304" pitchFamily="18" charset="0"/>
                <a:cs typeface="Times New Roman" panose="02020603050405020304" pitchFamily="18" charset="0"/>
              </a:rPr>
              <a:t> to easily </a:t>
            </a:r>
            <a:r>
              <a:rPr lang="en-GB" sz="2400" dirty="0">
                <a:solidFill>
                  <a:srgbClr val="3F3F3F"/>
                </a:solidFill>
                <a:latin typeface="Times New Roman" panose="02020603050405020304" pitchFamily="18" charset="0"/>
                <a:cs typeface="Times New Roman" panose="02020603050405020304" pitchFamily="18" charset="0"/>
                <a:hlinkClick r:id="rId3" tooltip="Create use case diagrams online">
                  <a:extLst>
                    <a:ext uri="{A12FA001-AC4F-418D-AE19-62706E023703}">
                      <ahyp:hlinkClr xmlns:ahyp="http://schemas.microsoft.com/office/drawing/2018/hyperlinkcolor" val="tx"/>
                    </a:ext>
                  </a:extLst>
                </a:hlinkClick>
              </a:rPr>
              <a:t>create use case diagrams online</a:t>
            </a:r>
            <a:r>
              <a:rPr lang="en-GB" sz="2400" dirty="0">
                <a:solidFill>
                  <a:srgbClr val="3F3F3F"/>
                </a:solidFill>
                <a:latin typeface="Times New Roman" panose="02020603050405020304" pitchFamily="18" charset="0"/>
                <a:cs typeface="Times New Roman" panose="02020603050405020304" pitchFamily="18" charset="0"/>
              </a:rPr>
              <a:t>. As always if you have any questions don’t hesitate to ask them in the comments section.</a:t>
            </a:r>
          </a:p>
        </p:txBody>
      </p:sp>
    </p:spTree>
    <p:extLst>
      <p:ext uri="{BB962C8B-B14F-4D97-AF65-F5344CB8AC3E}">
        <p14:creationId xmlns:p14="http://schemas.microsoft.com/office/powerpoint/2010/main" val="174071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E720-88A6-445E-8296-64F463BF8262}"/>
              </a:ext>
            </a:extLst>
          </p:cNvPr>
          <p:cNvSpPr>
            <a:spLocks noGrp="1"/>
          </p:cNvSpPr>
          <p:nvPr>
            <p:ph type="title"/>
          </p:nvPr>
        </p:nvSpPr>
        <p:spPr/>
        <p:txBody>
          <a:bodyPr/>
          <a:lstStyle/>
          <a:p>
            <a:r>
              <a:rPr kumimoji="0" lang="en-GB" sz="2800" b="1" i="0" u="none" strike="noStrike" kern="1200" cap="none" spc="0" normalizeH="0" baseline="0" noProof="0" dirty="0">
                <a:ln>
                  <a:noFill/>
                </a:ln>
                <a:solidFill>
                  <a:srgbClr val="3F3F3F"/>
                </a:solidFill>
                <a:effectLst/>
                <a:uLnTx/>
                <a:uFillTx/>
                <a:latin typeface="Times New Roman" panose="02020603050405020304" pitchFamily="18" charset="0"/>
                <a:ea typeface="+mn-ea"/>
                <a:cs typeface="Times New Roman" panose="02020603050405020304" pitchFamily="18" charset="0"/>
              </a:rPr>
              <a:t>Generalization of a use case</a:t>
            </a:r>
            <a:endParaRPr lang="en-IN" sz="2800" b="1" dirty="0"/>
          </a:p>
        </p:txBody>
      </p:sp>
      <p:sp>
        <p:nvSpPr>
          <p:cNvPr id="3" name="Slide Number Placeholder 2">
            <a:extLst>
              <a:ext uri="{FF2B5EF4-FFF2-40B4-BE49-F238E27FC236}">
                <a16:creationId xmlns:a16="http://schemas.microsoft.com/office/drawing/2014/main" id="{10A1059B-5FA2-40CF-85C7-77372A89BD14}"/>
              </a:ext>
            </a:extLst>
          </p:cNvPr>
          <p:cNvSpPr>
            <a:spLocks noGrp="1"/>
          </p:cNvSpPr>
          <p:nvPr>
            <p:ph type="sldNum" sz="quarter" idx="10"/>
          </p:nvPr>
        </p:nvSpPr>
        <p:spPr/>
        <p:txBody>
          <a:bodyPr/>
          <a:lstStyle/>
          <a:p>
            <a:pPr>
              <a:defRPr/>
            </a:pPr>
            <a:fld id="{7C25196A-ECF6-4A56-914D-3A9D05A48131}" type="slidenum">
              <a:rPr lang="en-US" altLang="en-US" smtClean="0"/>
              <a:pPr>
                <a:defRPr/>
              </a:pPr>
              <a:t>48</a:t>
            </a:fld>
            <a:endParaRPr lang="en-US" altLang="en-US"/>
          </a:p>
        </p:txBody>
      </p:sp>
      <p:pic>
        <p:nvPicPr>
          <p:cNvPr id="5" name="Picture 4">
            <a:extLst>
              <a:ext uri="{FF2B5EF4-FFF2-40B4-BE49-F238E27FC236}">
                <a16:creationId xmlns:a16="http://schemas.microsoft.com/office/drawing/2014/main" id="{192C6262-69C0-4794-BAF1-F12B82CC9985}"/>
              </a:ext>
            </a:extLst>
          </p:cNvPr>
          <p:cNvPicPr>
            <a:picLocks noChangeAspect="1"/>
          </p:cNvPicPr>
          <p:nvPr/>
        </p:nvPicPr>
        <p:blipFill>
          <a:blip r:embed="rId2"/>
          <a:stretch>
            <a:fillRect/>
          </a:stretch>
        </p:blipFill>
        <p:spPr>
          <a:xfrm>
            <a:off x="457200" y="1747837"/>
            <a:ext cx="8229600" cy="4835525"/>
          </a:xfrm>
          <a:prstGeom prst="rect">
            <a:avLst/>
          </a:prstGeom>
        </p:spPr>
      </p:pic>
    </p:spTree>
    <p:extLst>
      <p:ext uri="{BB962C8B-B14F-4D97-AF65-F5344CB8AC3E}">
        <p14:creationId xmlns:p14="http://schemas.microsoft.com/office/powerpoint/2010/main" val="21010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E9C3-E4F7-423C-B7F9-7E336EFD6ED0}"/>
              </a:ext>
            </a:extLst>
          </p:cNvPr>
          <p:cNvSpPr>
            <a:spLocks noGrp="1"/>
          </p:cNvSpPr>
          <p:nvPr>
            <p:ph type="title"/>
          </p:nvPr>
        </p:nvSpPr>
        <p:spPr>
          <a:xfrm>
            <a:off x="1676400" y="274638"/>
            <a:ext cx="7010400" cy="1143000"/>
          </a:xfrm>
        </p:spPr>
        <p:txBody>
          <a:bodyPr/>
          <a:lstStyle/>
          <a:p>
            <a:r>
              <a:rPr lang="en-US" sz="2800" dirty="0"/>
              <a:t>Generalization relationship between actors </a:t>
            </a:r>
            <a:endParaRPr lang="en-IN" sz="2800" dirty="0"/>
          </a:p>
        </p:txBody>
      </p:sp>
      <p:sp>
        <p:nvSpPr>
          <p:cNvPr id="3" name="Slide Number Placeholder 2">
            <a:extLst>
              <a:ext uri="{FF2B5EF4-FFF2-40B4-BE49-F238E27FC236}">
                <a16:creationId xmlns:a16="http://schemas.microsoft.com/office/drawing/2014/main" id="{F60F4086-8D0D-458A-81E3-0C0A09F01252}"/>
              </a:ext>
            </a:extLst>
          </p:cNvPr>
          <p:cNvSpPr>
            <a:spLocks noGrp="1"/>
          </p:cNvSpPr>
          <p:nvPr>
            <p:ph type="sldNum" sz="quarter" idx="10"/>
          </p:nvPr>
        </p:nvSpPr>
        <p:spPr/>
        <p:txBody>
          <a:bodyPr/>
          <a:lstStyle/>
          <a:p>
            <a:pPr>
              <a:defRPr/>
            </a:pPr>
            <a:fld id="{7C25196A-ECF6-4A56-914D-3A9D05A48131}" type="slidenum">
              <a:rPr lang="en-US" altLang="en-US" smtClean="0"/>
              <a:pPr>
                <a:defRPr/>
              </a:pPr>
              <a:t>49</a:t>
            </a:fld>
            <a:endParaRPr lang="en-US" altLang="en-US"/>
          </a:p>
        </p:txBody>
      </p:sp>
      <p:pic>
        <p:nvPicPr>
          <p:cNvPr id="5" name="Picture 4">
            <a:extLst>
              <a:ext uri="{FF2B5EF4-FFF2-40B4-BE49-F238E27FC236}">
                <a16:creationId xmlns:a16="http://schemas.microsoft.com/office/drawing/2014/main" id="{40C094BE-1A79-4371-9BF5-0C377AB042F6}"/>
              </a:ext>
            </a:extLst>
          </p:cNvPr>
          <p:cNvPicPr>
            <a:picLocks noChangeAspect="1"/>
          </p:cNvPicPr>
          <p:nvPr/>
        </p:nvPicPr>
        <p:blipFill>
          <a:blip r:embed="rId2"/>
          <a:stretch>
            <a:fillRect/>
          </a:stretch>
        </p:blipFill>
        <p:spPr>
          <a:xfrm>
            <a:off x="-1" y="1628774"/>
            <a:ext cx="8932863" cy="4954587"/>
          </a:xfrm>
          <a:prstGeom prst="rect">
            <a:avLst/>
          </a:prstGeom>
        </p:spPr>
      </p:pic>
    </p:spTree>
    <p:extLst>
      <p:ext uri="{BB962C8B-B14F-4D97-AF65-F5344CB8AC3E}">
        <p14:creationId xmlns:p14="http://schemas.microsoft.com/office/powerpoint/2010/main" val="418417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19CA-BF68-4981-B535-22A90F919DD6}"/>
              </a:ext>
            </a:extLst>
          </p:cNvPr>
          <p:cNvSpPr>
            <a:spLocks noGrp="1"/>
          </p:cNvSpPr>
          <p:nvPr>
            <p:ph type="title"/>
          </p:nvPr>
        </p:nvSpPr>
        <p:spPr/>
        <p:txBody>
          <a:bodyPr/>
          <a:lstStyle/>
          <a:p>
            <a:r>
              <a:rPr lang="en-IN" dirty="0"/>
              <a:t>UML</a:t>
            </a:r>
          </a:p>
        </p:txBody>
      </p:sp>
      <p:pic>
        <p:nvPicPr>
          <p:cNvPr id="8" name="Content Placeholder 7">
            <a:extLst>
              <a:ext uri="{FF2B5EF4-FFF2-40B4-BE49-F238E27FC236}">
                <a16:creationId xmlns:a16="http://schemas.microsoft.com/office/drawing/2014/main" id="{1B0257FF-5895-4648-8820-126869062FE9}"/>
              </a:ext>
            </a:extLst>
          </p:cNvPr>
          <p:cNvPicPr>
            <a:picLocks noGrp="1" noChangeAspect="1"/>
          </p:cNvPicPr>
          <p:nvPr>
            <p:ph idx="1"/>
          </p:nvPr>
        </p:nvPicPr>
        <p:blipFill>
          <a:blip r:embed="rId2"/>
          <a:stretch>
            <a:fillRect/>
          </a:stretch>
        </p:blipFill>
        <p:spPr>
          <a:xfrm>
            <a:off x="441960" y="1420686"/>
            <a:ext cx="8490903" cy="5437314"/>
          </a:xfrm>
        </p:spPr>
      </p:pic>
      <p:sp>
        <p:nvSpPr>
          <p:cNvPr id="4" name="Slide Number Placeholder 3">
            <a:extLst>
              <a:ext uri="{FF2B5EF4-FFF2-40B4-BE49-F238E27FC236}">
                <a16:creationId xmlns:a16="http://schemas.microsoft.com/office/drawing/2014/main" id="{050AF9CB-96AC-455B-BACA-238FADCE92FC}"/>
              </a:ext>
            </a:extLst>
          </p:cNvPr>
          <p:cNvSpPr>
            <a:spLocks noGrp="1"/>
          </p:cNvSpPr>
          <p:nvPr>
            <p:ph type="sldNum" sz="quarter" idx="10"/>
          </p:nvPr>
        </p:nvSpPr>
        <p:spPr/>
        <p:txBody>
          <a:bodyPr/>
          <a:lstStyle/>
          <a:p>
            <a:pPr>
              <a:defRPr/>
            </a:pPr>
            <a:fld id="{B00B82FD-0104-47F7-AB88-5ABCFD619C6C}" type="slidenum">
              <a:rPr lang="en-US" altLang="en-US" smtClean="0"/>
              <a:pPr>
                <a:defRPr/>
              </a:pPr>
              <a:t>5</a:t>
            </a:fld>
            <a:endParaRPr lang="en-US" altLang="en-US"/>
          </a:p>
        </p:txBody>
      </p:sp>
    </p:spTree>
    <p:extLst>
      <p:ext uri="{BB962C8B-B14F-4D97-AF65-F5344CB8AC3E}">
        <p14:creationId xmlns:p14="http://schemas.microsoft.com/office/powerpoint/2010/main" val="2759225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0F4086-8D0D-458A-81E3-0C0A09F01252}"/>
              </a:ext>
            </a:extLst>
          </p:cNvPr>
          <p:cNvSpPr>
            <a:spLocks noGrp="1"/>
          </p:cNvSpPr>
          <p:nvPr>
            <p:ph type="sldNum" sz="quarter" idx="10"/>
          </p:nvPr>
        </p:nvSpPr>
        <p:spPr/>
        <p:txBody>
          <a:bodyPr/>
          <a:lstStyle/>
          <a:p>
            <a:pPr>
              <a:defRPr/>
            </a:pPr>
            <a:fld id="{7C25196A-ECF6-4A56-914D-3A9D05A48131}" type="slidenum">
              <a:rPr lang="en-US" altLang="en-US" smtClean="0"/>
              <a:pPr>
                <a:defRPr/>
              </a:pPr>
              <a:t>50</a:t>
            </a:fld>
            <a:endParaRPr lang="en-US" altLang="en-US"/>
          </a:p>
        </p:txBody>
      </p:sp>
      <p:pic>
        <p:nvPicPr>
          <p:cNvPr id="6" name="Picture 5">
            <a:extLst>
              <a:ext uri="{FF2B5EF4-FFF2-40B4-BE49-F238E27FC236}">
                <a16:creationId xmlns:a16="http://schemas.microsoft.com/office/drawing/2014/main" id="{5FD35C0C-998C-488C-BF02-DD70C6E60EA5}"/>
              </a:ext>
            </a:extLst>
          </p:cNvPr>
          <p:cNvPicPr>
            <a:picLocks noChangeAspect="1"/>
          </p:cNvPicPr>
          <p:nvPr/>
        </p:nvPicPr>
        <p:blipFill>
          <a:blip r:embed="rId2"/>
          <a:stretch>
            <a:fillRect/>
          </a:stretch>
        </p:blipFill>
        <p:spPr>
          <a:xfrm>
            <a:off x="0" y="1066800"/>
            <a:ext cx="8077199" cy="5516562"/>
          </a:xfrm>
          <a:prstGeom prst="rect">
            <a:avLst/>
          </a:prstGeom>
        </p:spPr>
      </p:pic>
      <p:sp>
        <p:nvSpPr>
          <p:cNvPr id="8" name="Title 7">
            <a:extLst>
              <a:ext uri="{FF2B5EF4-FFF2-40B4-BE49-F238E27FC236}">
                <a16:creationId xmlns:a16="http://schemas.microsoft.com/office/drawing/2014/main" id="{EEB8582B-4F9C-477F-A5A6-529D34370798}"/>
              </a:ext>
            </a:extLst>
          </p:cNvPr>
          <p:cNvSpPr>
            <a:spLocks noGrp="1"/>
          </p:cNvSpPr>
          <p:nvPr>
            <p:ph type="title"/>
          </p:nvPr>
        </p:nvSpPr>
        <p:spPr>
          <a:xfrm>
            <a:off x="1905000" y="274638"/>
            <a:ext cx="6781800" cy="1143000"/>
          </a:xfrm>
        </p:spPr>
        <p:txBody>
          <a:bodyPr/>
          <a:lstStyle/>
          <a:p>
            <a:r>
              <a:rPr lang="en-US" sz="2400" dirty="0"/>
              <a:t>Applying relationship on use case</a:t>
            </a:r>
            <a:endParaRPr lang="en-IN" sz="2400" dirty="0"/>
          </a:p>
        </p:txBody>
      </p:sp>
      <p:sp>
        <p:nvSpPr>
          <p:cNvPr id="9" name="TextBox 8">
            <a:extLst>
              <a:ext uri="{FF2B5EF4-FFF2-40B4-BE49-F238E27FC236}">
                <a16:creationId xmlns:a16="http://schemas.microsoft.com/office/drawing/2014/main" id="{25FFFB37-3346-4AAD-8B3F-6DBB0CCF91F1}"/>
              </a:ext>
            </a:extLst>
          </p:cNvPr>
          <p:cNvSpPr txBox="1"/>
          <p:nvPr/>
        </p:nvSpPr>
        <p:spPr>
          <a:xfrm>
            <a:off x="609601" y="2133600"/>
            <a:ext cx="1295399" cy="646331"/>
          </a:xfrm>
          <a:prstGeom prst="rect">
            <a:avLst/>
          </a:prstGeom>
          <a:noFill/>
        </p:spPr>
        <p:txBody>
          <a:bodyPr wrap="square" rtlCol="0">
            <a:spAutoFit/>
          </a:bodyPr>
          <a:lstStyle/>
          <a:p>
            <a:r>
              <a:rPr lang="en-US" dirty="0">
                <a:solidFill>
                  <a:srgbClr val="FF0000"/>
                </a:solidFill>
              </a:rPr>
              <a:t>Child use case </a:t>
            </a:r>
            <a:endParaRPr lang="en-IN" dirty="0">
              <a:solidFill>
                <a:srgbClr val="FF0000"/>
              </a:solidFill>
            </a:endParaRPr>
          </a:p>
        </p:txBody>
      </p:sp>
      <p:sp>
        <p:nvSpPr>
          <p:cNvPr id="10" name="TextBox 9">
            <a:extLst>
              <a:ext uri="{FF2B5EF4-FFF2-40B4-BE49-F238E27FC236}">
                <a16:creationId xmlns:a16="http://schemas.microsoft.com/office/drawing/2014/main" id="{5F1D1B57-A43F-4AE2-AE6A-4D26A897CC74}"/>
              </a:ext>
            </a:extLst>
          </p:cNvPr>
          <p:cNvSpPr txBox="1"/>
          <p:nvPr/>
        </p:nvSpPr>
        <p:spPr>
          <a:xfrm>
            <a:off x="3124200" y="3200400"/>
            <a:ext cx="1295400" cy="646331"/>
          </a:xfrm>
          <a:prstGeom prst="rect">
            <a:avLst/>
          </a:prstGeom>
          <a:noFill/>
        </p:spPr>
        <p:txBody>
          <a:bodyPr wrap="square" rtlCol="0">
            <a:spAutoFit/>
          </a:bodyPr>
          <a:lstStyle/>
          <a:p>
            <a:r>
              <a:rPr lang="en-US" dirty="0">
                <a:solidFill>
                  <a:srgbClr val="FF0000"/>
                </a:solidFill>
              </a:rPr>
              <a:t>Parent use case</a:t>
            </a:r>
            <a:endParaRPr lang="en-IN" dirty="0">
              <a:solidFill>
                <a:srgbClr val="FF0000"/>
              </a:solidFill>
            </a:endParaRPr>
          </a:p>
        </p:txBody>
      </p:sp>
    </p:spTree>
    <p:extLst>
      <p:ext uri="{BB962C8B-B14F-4D97-AF65-F5344CB8AC3E}">
        <p14:creationId xmlns:p14="http://schemas.microsoft.com/office/powerpoint/2010/main" val="1699015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DF5A-4B8E-4F4D-89F6-24A77E436BC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6FAEB5C-1FF1-4A06-828C-86AAEFCBB00D}"/>
              </a:ext>
            </a:extLst>
          </p:cNvPr>
          <p:cNvSpPr>
            <a:spLocks noGrp="1"/>
          </p:cNvSpPr>
          <p:nvPr>
            <p:ph type="sldNum" sz="quarter" idx="10"/>
          </p:nvPr>
        </p:nvSpPr>
        <p:spPr/>
        <p:txBody>
          <a:bodyPr/>
          <a:lstStyle/>
          <a:p>
            <a:pPr>
              <a:defRPr/>
            </a:pPr>
            <a:fld id="{7C25196A-ECF6-4A56-914D-3A9D05A48131}" type="slidenum">
              <a:rPr lang="en-US" altLang="en-US" smtClean="0"/>
              <a:pPr>
                <a:defRPr/>
              </a:pPr>
              <a:t>51</a:t>
            </a:fld>
            <a:endParaRPr lang="en-US" altLang="en-US"/>
          </a:p>
        </p:txBody>
      </p:sp>
      <p:pic>
        <p:nvPicPr>
          <p:cNvPr id="5" name="Picture 4">
            <a:extLst>
              <a:ext uri="{FF2B5EF4-FFF2-40B4-BE49-F238E27FC236}">
                <a16:creationId xmlns:a16="http://schemas.microsoft.com/office/drawing/2014/main" id="{97CF7965-1C83-421E-97B4-757D5DC8D308}"/>
              </a:ext>
            </a:extLst>
          </p:cNvPr>
          <p:cNvPicPr>
            <a:picLocks noChangeAspect="1"/>
          </p:cNvPicPr>
          <p:nvPr/>
        </p:nvPicPr>
        <p:blipFill>
          <a:blip r:embed="rId2"/>
          <a:stretch>
            <a:fillRect/>
          </a:stretch>
        </p:blipFill>
        <p:spPr>
          <a:xfrm>
            <a:off x="0" y="1304924"/>
            <a:ext cx="8932863" cy="5553076"/>
          </a:xfrm>
          <a:prstGeom prst="rect">
            <a:avLst/>
          </a:prstGeom>
        </p:spPr>
      </p:pic>
    </p:spTree>
    <p:extLst>
      <p:ext uri="{BB962C8B-B14F-4D97-AF65-F5344CB8AC3E}">
        <p14:creationId xmlns:p14="http://schemas.microsoft.com/office/powerpoint/2010/main" val="90711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521D-5C08-4EE9-8876-76ACF1ED4503}"/>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91809AB-E722-4157-A030-F148036B4B67}"/>
              </a:ext>
            </a:extLst>
          </p:cNvPr>
          <p:cNvSpPr>
            <a:spLocks noGrp="1"/>
          </p:cNvSpPr>
          <p:nvPr>
            <p:ph type="sldNum" sz="quarter" idx="10"/>
          </p:nvPr>
        </p:nvSpPr>
        <p:spPr/>
        <p:txBody>
          <a:bodyPr/>
          <a:lstStyle/>
          <a:p>
            <a:pPr>
              <a:defRPr/>
            </a:pPr>
            <a:fld id="{7C25196A-ECF6-4A56-914D-3A9D05A48131}" type="slidenum">
              <a:rPr lang="en-US" altLang="en-US" smtClean="0"/>
              <a:pPr>
                <a:defRPr/>
              </a:pPr>
              <a:t>52</a:t>
            </a:fld>
            <a:endParaRPr lang="en-US" altLang="en-US"/>
          </a:p>
        </p:txBody>
      </p:sp>
      <p:pic>
        <p:nvPicPr>
          <p:cNvPr id="5" name="Picture 4">
            <a:extLst>
              <a:ext uri="{FF2B5EF4-FFF2-40B4-BE49-F238E27FC236}">
                <a16:creationId xmlns:a16="http://schemas.microsoft.com/office/drawing/2014/main" id="{5E49F79C-2843-482D-ADBC-7C3E565D1FA2}"/>
              </a:ext>
            </a:extLst>
          </p:cNvPr>
          <p:cNvPicPr>
            <a:picLocks noChangeAspect="1"/>
          </p:cNvPicPr>
          <p:nvPr/>
        </p:nvPicPr>
        <p:blipFill>
          <a:blip r:embed="rId2"/>
          <a:stretch>
            <a:fillRect/>
          </a:stretch>
        </p:blipFill>
        <p:spPr>
          <a:xfrm>
            <a:off x="0" y="1066800"/>
            <a:ext cx="9143999" cy="5791200"/>
          </a:xfrm>
          <a:prstGeom prst="rect">
            <a:avLst/>
          </a:prstGeom>
        </p:spPr>
      </p:pic>
    </p:spTree>
    <p:extLst>
      <p:ext uri="{BB962C8B-B14F-4D97-AF65-F5344CB8AC3E}">
        <p14:creationId xmlns:p14="http://schemas.microsoft.com/office/powerpoint/2010/main" val="1730474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521D-5C08-4EE9-8876-76ACF1ED4503}"/>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91809AB-E722-4157-A030-F148036B4B67}"/>
              </a:ext>
            </a:extLst>
          </p:cNvPr>
          <p:cNvSpPr>
            <a:spLocks noGrp="1"/>
          </p:cNvSpPr>
          <p:nvPr>
            <p:ph type="sldNum" sz="quarter" idx="10"/>
          </p:nvPr>
        </p:nvSpPr>
        <p:spPr/>
        <p:txBody>
          <a:bodyPr/>
          <a:lstStyle/>
          <a:p>
            <a:pPr>
              <a:defRPr/>
            </a:pPr>
            <a:fld id="{7C25196A-ECF6-4A56-914D-3A9D05A48131}" type="slidenum">
              <a:rPr lang="en-US" altLang="en-US" smtClean="0"/>
              <a:pPr>
                <a:defRPr/>
              </a:pPr>
              <a:t>53</a:t>
            </a:fld>
            <a:endParaRPr lang="en-US" altLang="en-US"/>
          </a:p>
        </p:txBody>
      </p:sp>
      <p:pic>
        <p:nvPicPr>
          <p:cNvPr id="6" name="Picture 5">
            <a:extLst>
              <a:ext uri="{FF2B5EF4-FFF2-40B4-BE49-F238E27FC236}">
                <a16:creationId xmlns:a16="http://schemas.microsoft.com/office/drawing/2014/main" id="{FB89E8C3-17AD-4844-AE50-0A73BFEA3BC5}"/>
              </a:ext>
            </a:extLst>
          </p:cNvPr>
          <p:cNvPicPr>
            <a:picLocks noChangeAspect="1"/>
          </p:cNvPicPr>
          <p:nvPr/>
        </p:nvPicPr>
        <p:blipFill>
          <a:blip r:embed="rId2"/>
          <a:stretch>
            <a:fillRect/>
          </a:stretch>
        </p:blipFill>
        <p:spPr>
          <a:xfrm>
            <a:off x="0" y="990600"/>
            <a:ext cx="9144000" cy="5715000"/>
          </a:xfrm>
          <a:prstGeom prst="rect">
            <a:avLst/>
          </a:prstGeom>
        </p:spPr>
      </p:pic>
    </p:spTree>
    <p:extLst>
      <p:ext uri="{BB962C8B-B14F-4D97-AF65-F5344CB8AC3E}">
        <p14:creationId xmlns:p14="http://schemas.microsoft.com/office/powerpoint/2010/main" val="202975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521D-5C08-4EE9-8876-76ACF1ED4503}"/>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91809AB-E722-4157-A030-F148036B4B67}"/>
              </a:ext>
            </a:extLst>
          </p:cNvPr>
          <p:cNvSpPr>
            <a:spLocks noGrp="1"/>
          </p:cNvSpPr>
          <p:nvPr>
            <p:ph type="sldNum" sz="quarter" idx="10"/>
          </p:nvPr>
        </p:nvSpPr>
        <p:spPr/>
        <p:txBody>
          <a:bodyPr/>
          <a:lstStyle/>
          <a:p>
            <a:pPr>
              <a:defRPr/>
            </a:pPr>
            <a:fld id="{7C25196A-ECF6-4A56-914D-3A9D05A48131}" type="slidenum">
              <a:rPr lang="en-US" altLang="en-US" smtClean="0"/>
              <a:pPr>
                <a:defRPr/>
              </a:pPr>
              <a:t>54</a:t>
            </a:fld>
            <a:endParaRPr lang="en-US" altLang="en-US"/>
          </a:p>
        </p:txBody>
      </p:sp>
      <p:pic>
        <p:nvPicPr>
          <p:cNvPr id="5" name="Picture 4">
            <a:extLst>
              <a:ext uri="{FF2B5EF4-FFF2-40B4-BE49-F238E27FC236}">
                <a16:creationId xmlns:a16="http://schemas.microsoft.com/office/drawing/2014/main" id="{A4663430-BFE3-47ED-A928-1B3237EB8D06}"/>
              </a:ext>
            </a:extLst>
          </p:cNvPr>
          <p:cNvPicPr>
            <a:picLocks noChangeAspect="1"/>
          </p:cNvPicPr>
          <p:nvPr/>
        </p:nvPicPr>
        <p:blipFill>
          <a:blip r:embed="rId2"/>
          <a:stretch>
            <a:fillRect/>
          </a:stretch>
        </p:blipFill>
        <p:spPr>
          <a:xfrm>
            <a:off x="380999" y="1066800"/>
            <a:ext cx="8551863" cy="5516562"/>
          </a:xfrm>
          <a:prstGeom prst="rect">
            <a:avLst/>
          </a:prstGeom>
        </p:spPr>
      </p:pic>
    </p:spTree>
    <p:extLst>
      <p:ext uri="{BB962C8B-B14F-4D97-AF65-F5344CB8AC3E}">
        <p14:creationId xmlns:p14="http://schemas.microsoft.com/office/powerpoint/2010/main" val="297999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521D-5C08-4EE9-8876-76ACF1ED4503}"/>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91809AB-E722-4157-A030-F148036B4B67}"/>
              </a:ext>
            </a:extLst>
          </p:cNvPr>
          <p:cNvSpPr>
            <a:spLocks noGrp="1"/>
          </p:cNvSpPr>
          <p:nvPr>
            <p:ph type="sldNum" sz="quarter" idx="10"/>
          </p:nvPr>
        </p:nvSpPr>
        <p:spPr/>
        <p:txBody>
          <a:bodyPr/>
          <a:lstStyle/>
          <a:p>
            <a:pPr>
              <a:defRPr/>
            </a:pPr>
            <a:fld id="{7C25196A-ECF6-4A56-914D-3A9D05A48131}" type="slidenum">
              <a:rPr lang="en-US" altLang="en-US" smtClean="0"/>
              <a:pPr>
                <a:defRPr/>
              </a:pPr>
              <a:t>55</a:t>
            </a:fld>
            <a:endParaRPr lang="en-US" altLang="en-US"/>
          </a:p>
        </p:txBody>
      </p:sp>
      <p:pic>
        <p:nvPicPr>
          <p:cNvPr id="6" name="Picture 5">
            <a:extLst>
              <a:ext uri="{FF2B5EF4-FFF2-40B4-BE49-F238E27FC236}">
                <a16:creationId xmlns:a16="http://schemas.microsoft.com/office/drawing/2014/main" id="{1C768D2D-887C-40D2-BAD5-387766923CC7}"/>
              </a:ext>
            </a:extLst>
          </p:cNvPr>
          <p:cNvPicPr>
            <a:picLocks noChangeAspect="1"/>
          </p:cNvPicPr>
          <p:nvPr/>
        </p:nvPicPr>
        <p:blipFill>
          <a:blip r:embed="rId2"/>
          <a:stretch>
            <a:fillRect/>
          </a:stretch>
        </p:blipFill>
        <p:spPr>
          <a:xfrm>
            <a:off x="-31531" y="1066800"/>
            <a:ext cx="8964394" cy="5516562"/>
          </a:xfrm>
          <a:prstGeom prst="rect">
            <a:avLst/>
          </a:prstGeom>
        </p:spPr>
      </p:pic>
    </p:spTree>
    <p:extLst>
      <p:ext uri="{BB962C8B-B14F-4D97-AF65-F5344CB8AC3E}">
        <p14:creationId xmlns:p14="http://schemas.microsoft.com/office/powerpoint/2010/main" val="2915690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521D-5C08-4EE9-8876-76ACF1ED4503}"/>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91809AB-E722-4157-A030-F148036B4B67}"/>
              </a:ext>
            </a:extLst>
          </p:cNvPr>
          <p:cNvSpPr>
            <a:spLocks noGrp="1"/>
          </p:cNvSpPr>
          <p:nvPr>
            <p:ph type="sldNum" sz="quarter" idx="10"/>
          </p:nvPr>
        </p:nvSpPr>
        <p:spPr/>
        <p:txBody>
          <a:bodyPr/>
          <a:lstStyle/>
          <a:p>
            <a:pPr>
              <a:defRPr/>
            </a:pPr>
            <a:fld id="{7C25196A-ECF6-4A56-914D-3A9D05A48131}" type="slidenum">
              <a:rPr lang="en-US" altLang="en-US" smtClean="0"/>
              <a:pPr>
                <a:defRPr/>
              </a:pPr>
              <a:t>56</a:t>
            </a:fld>
            <a:endParaRPr lang="en-US" altLang="en-US"/>
          </a:p>
        </p:txBody>
      </p:sp>
      <p:pic>
        <p:nvPicPr>
          <p:cNvPr id="5" name="Picture 4">
            <a:extLst>
              <a:ext uri="{FF2B5EF4-FFF2-40B4-BE49-F238E27FC236}">
                <a16:creationId xmlns:a16="http://schemas.microsoft.com/office/drawing/2014/main" id="{D4B5AEE5-1375-4347-941D-14175F5255E8}"/>
              </a:ext>
            </a:extLst>
          </p:cNvPr>
          <p:cNvPicPr>
            <a:picLocks noChangeAspect="1"/>
          </p:cNvPicPr>
          <p:nvPr/>
        </p:nvPicPr>
        <p:blipFill>
          <a:blip r:embed="rId2"/>
          <a:stretch>
            <a:fillRect/>
          </a:stretch>
        </p:blipFill>
        <p:spPr>
          <a:xfrm>
            <a:off x="211137" y="990600"/>
            <a:ext cx="8721726" cy="5592762"/>
          </a:xfrm>
          <a:prstGeom prst="rect">
            <a:avLst/>
          </a:prstGeom>
        </p:spPr>
      </p:pic>
    </p:spTree>
    <p:extLst>
      <p:ext uri="{BB962C8B-B14F-4D97-AF65-F5344CB8AC3E}">
        <p14:creationId xmlns:p14="http://schemas.microsoft.com/office/powerpoint/2010/main" val="2342734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57</a:t>
            </a:fld>
            <a:endParaRPr lang="en-US" altLang="en-US"/>
          </a:p>
        </p:txBody>
      </p:sp>
      <p:pic>
        <p:nvPicPr>
          <p:cNvPr id="5" name="Picture 4">
            <a:extLst>
              <a:ext uri="{FF2B5EF4-FFF2-40B4-BE49-F238E27FC236}">
                <a16:creationId xmlns:a16="http://schemas.microsoft.com/office/drawing/2014/main" id="{B0CC6F4D-F583-4E60-B6D2-E5D6F2CD4D52}"/>
              </a:ext>
            </a:extLst>
          </p:cNvPr>
          <p:cNvPicPr>
            <a:picLocks noChangeAspect="1"/>
          </p:cNvPicPr>
          <p:nvPr/>
        </p:nvPicPr>
        <p:blipFill>
          <a:blip r:embed="rId2"/>
          <a:stretch>
            <a:fillRect/>
          </a:stretch>
        </p:blipFill>
        <p:spPr>
          <a:xfrm>
            <a:off x="457201" y="1828800"/>
            <a:ext cx="8475662" cy="2238703"/>
          </a:xfrm>
          <a:prstGeom prst="rect">
            <a:avLst/>
          </a:prstGeom>
        </p:spPr>
      </p:pic>
    </p:spTree>
    <p:extLst>
      <p:ext uri="{BB962C8B-B14F-4D97-AF65-F5344CB8AC3E}">
        <p14:creationId xmlns:p14="http://schemas.microsoft.com/office/powerpoint/2010/main" val="2684263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58</a:t>
            </a:fld>
            <a:endParaRPr lang="en-US" altLang="en-US"/>
          </a:p>
        </p:txBody>
      </p:sp>
      <p:pic>
        <p:nvPicPr>
          <p:cNvPr id="6" name="Picture 5">
            <a:extLst>
              <a:ext uri="{FF2B5EF4-FFF2-40B4-BE49-F238E27FC236}">
                <a16:creationId xmlns:a16="http://schemas.microsoft.com/office/drawing/2014/main" id="{F00AD914-5B9D-4A22-B4B3-5FE1B9401744}"/>
              </a:ext>
            </a:extLst>
          </p:cNvPr>
          <p:cNvPicPr>
            <a:picLocks noChangeAspect="1"/>
          </p:cNvPicPr>
          <p:nvPr/>
        </p:nvPicPr>
        <p:blipFill>
          <a:blip r:embed="rId4"/>
          <a:stretch>
            <a:fillRect/>
          </a:stretch>
        </p:blipFill>
        <p:spPr>
          <a:xfrm>
            <a:off x="0" y="1143000"/>
            <a:ext cx="9144000" cy="5440362"/>
          </a:xfrm>
          <a:prstGeom prst="rect">
            <a:avLst/>
          </a:prstGeom>
        </p:spPr>
      </p:pic>
      <p:graphicFrame>
        <p:nvGraphicFramePr>
          <p:cNvPr id="7" name="Object 6">
            <a:extLst>
              <a:ext uri="{FF2B5EF4-FFF2-40B4-BE49-F238E27FC236}">
                <a16:creationId xmlns:a16="http://schemas.microsoft.com/office/drawing/2014/main" id="{7BA61623-2ACF-4098-BCF7-39632BBCE0BF}"/>
              </a:ext>
            </a:extLst>
          </p:cNvPr>
          <p:cNvGraphicFramePr>
            <a:graphicFrameLocks noChangeAspect="1"/>
          </p:cNvGraphicFramePr>
          <p:nvPr>
            <p:extLst>
              <p:ext uri="{D42A27DB-BD31-4B8C-83A1-F6EECF244321}">
                <p14:modId xmlns:p14="http://schemas.microsoft.com/office/powerpoint/2010/main" val="852369068"/>
              </p:ext>
            </p:extLst>
          </p:nvPr>
        </p:nvGraphicFramePr>
        <p:xfrm>
          <a:off x="6461618" y="2057400"/>
          <a:ext cx="2682382" cy="2895600"/>
        </p:xfrm>
        <a:graphic>
          <a:graphicData uri="http://schemas.openxmlformats.org/presentationml/2006/ole">
            <mc:AlternateContent xmlns:mc="http://schemas.openxmlformats.org/markup-compatibility/2006">
              <mc:Choice xmlns:v="urn:schemas-microsoft-com:vml" Requires="v">
                <p:oleObj spid="_x0000_s1104" name="Bitmap Image" r:id="rId5" imgW="2476440" imgH="2533680" progId="Paint.Picture">
                  <p:embed/>
                </p:oleObj>
              </mc:Choice>
              <mc:Fallback>
                <p:oleObj name="Bitmap Image" r:id="rId5" imgW="2476440" imgH="2533680" progId="Paint.Picture">
                  <p:embed/>
                  <p:pic>
                    <p:nvPicPr>
                      <p:cNvPr id="0" name=""/>
                      <p:cNvPicPr/>
                      <p:nvPr/>
                    </p:nvPicPr>
                    <p:blipFill>
                      <a:blip r:embed="rId6"/>
                      <a:stretch>
                        <a:fillRect/>
                      </a:stretch>
                    </p:blipFill>
                    <p:spPr>
                      <a:xfrm>
                        <a:off x="6461618" y="2057400"/>
                        <a:ext cx="2682382" cy="2895600"/>
                      </a:xfrm>
                      <a:prstGeom prst="rect">
                        <a:avLst/>
                      </a:prstGeom>
                    </p:spPr>
                  </p:pic>
                </p:oleObj>
              </mc:Fallback>
            </mc:AlternateContent>
          </a:graphicData>
        </a:graphic>
      </p:graphicFrame>
    </p:spTree>
    <p:extLst>
      <p:ext uri="{BB962C8B-B14F-4D97-AF65-F5344CB8AC3E}">
        <p14:creationId xmlns:p14="http://schemas.microsoft.com/office/powerpoint/2010/main" val="3518409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59</a:t>
            </a:fld>
            <a:endParaRPr lang="en-US" altLang="en-US"/>
          </a:p>
        </p:txBody>
      </p:sp>
      <p:pic>
        <p:nvPicPr>
          <p:cNvPr id="5" name="Picture 4">
            <a:extLst>
              <a:ext uri="{FF2B5EF4-FFF2-40B4-BE49-F238E27FC236}">
                <a16:creationId xmlns:a16="http://schemas.microsoft.com/office/drawing/2014/main" id="{B8EE5E7E-D0AB-4E69-B993-0DC374700CFD}"/>
              </a:ext>
            </a:extLst>
          </p:cNvPr>
          <p:cNvPicPr>
            <a:picLocks noChangeAspect="1"/>
          </p:cNvPicPr>
          <p:nvPr/>
        </p:nvPicPr>
        <p:blipFill rotWithShape="1">
          <a:blip r:embed="rId3"/>
          <a:srcRect b="2817"/>
          <a:stretch/>
        </p:blipFill>
        <p:spPr>
          <a:xfrm>
            <a:off x="1" y="990600"/>
            <a:ext cx="8932862" cy="5592762"/>
          </a:xfrm>
          <a:prstGeom prst="rect">
            <a:avLst/>
          </a:prstGeom>
        </p:spPr>
      </p:pic>
    </p:spTree>
    <p:extLst>
      <p:ext uri="{BB962C8B-B14F-4D97-AF65-F5344CB8AC3E}">
        <p14:creationId xmlns:p14="http://schemas.microsoft.com/office/powerpoint/2010/main" val="118566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2410-EFA1-4AC6-B605-EBA4440682BF}"/>
              </a:ext>
            </a:extLst>
          </p:cNvPr>
          <p:cNvSpPr>
            <a:spLocks noGrp="1"/>
          </p:cNvSpPr>
          <p:nvPr>
            <p:ph type="title"/>
          </p:nvPr>
        </p:nvSpPr>
        <p:spPr/>
        <p:txBody>
          <a:bodyPr/>
          <a:lstStyle/>
          <a:p>
            <a:r>
              <a:rPr lang="en-IN" dirty="0"/>
              <a:t>UML</a:t>
            </a:r>
          </a:p>
        </p:txBody>
      </p:sp>
      <p:pic>
        <p:nvPicPr>
          <p:cNvPr id="6" name="Content Placeholder 5">
            <a:extLst>
              <a:ext uri="{FF2B5EF4-FFF2-40B4-BE49-F238E27FC236}">
                <a16:creationId xmlns:a16="http://schemas.microsoft.com/office/drawing/2014/main" id="{03D43CD9-45B1-4EC3-9C39-47D67E9EB6CB}"/>
              </a:ext>
            </a:extLst>
          </p:cNvPr>
          <p:cNvPicPr>
            <a:picLocks noGrp="1" noChangeAspect="1"/>
          </p:cNvPicPr>
          <p:nvPr>
            <p:ph idx="1"/>
          </p:nvPr>
        </p:nvPicPr>
        <p:blipFill>
          <a:blip r:embed="rId2"/>
          <a:stretch>
            <a:fillRect/>
          </a:stretch>
        </p:blipFill>
        <p:spPr>
          <a:xfrm>
            <a:off x="457200" y="1417638"/>
            <a:ext cx="8229600" cy="5459412"/>
          </a:xfrm>
        </p:spPr>
      </p:pic>
      <p:sp>
        <p:nvSpPr>
          <p:cNvPr id="4" name="Slide Number Placeholder 3">
            <a:extLst>
              <a:ext uri="{FF2B5EF4-FFF2-40B4-BE49-F238E27FC236}">
                <a16:creationId xmlns:a16="http://schemas.microsoft.com/office/drawing/2014/main" id="{528C1627-9244-4884-A9E2-C2EE5B7DC5D7}"/>
              </a:ext>
            </a:extLst>
          </p:cNvPr>
          <p:cNvSpPr>
            <a:spLocks noGrp="1"/>
          </p:cNvSpPr>
          <p:nvPr>
            <p:ph type="sldNum" sz="quarter" idx="10"/>
          </p:nvPr>
        </p:nvSpPr>
        <p:spPr/>
        <p:txBody>
          <a:bodyPr/>
          <a:lstStyle/>
          <a:p>
            <a:pPr>
              <a:defRPr/>
            </a:pPr>
            <a:fld id="{B00B82FD-0104-47F7-AB88-5ABCFD619C6C}" type="slidenum">
              <a:rPr lang="en-US" altLang="en-US" smtClean="0"/>
              <a:pPr>
                <a:defRPr/>
              </a:pPr>
              <a:t>6</a:t>
            </a:fld>
            <a:endParaRPr lang="en-US" altLang="en-US"/>
          </a:p>
        </p:txBody>
      </p:sp>
    </p:spTree>
    <p:extLst>
      <p:ext uri="{BB962C8B-B14F-4D97-AF65-F5344CB8AC3E}">
        <p14:creationId xmlns:p14="http://schemas.microsoft.com/office/powerpoint/2010/main" val="555279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60</a:t>
            </a:fld>
            <a:endParaRPr lang="en-US" altLang="en-US"/>
          </a:p>
        </p:txBody>
      </p:sp>
      <p:pic>
        <p:nvPicPr>
          <p:cNvPr id="6" name="Picture 5">
            <a:extLst>
              <a:ext uri="{FF2B5EF4-FFF2-40B4-BE49-F238E27FC236}">
                <a16:creationId xmlns:a16="http://schemas.microsoft.com/office/drawing/2014/main" id="{8E884B44-D738-45EA-A60F-6DE2D746FE06}"/>
              </a:ext>
            </a:extLst>
          </p:cNvPr>
          <p:cNvPicPr>
            <a:picLocks noChangeAspect="1"/>
          </p:cNvPicPr>
          <p:nvPr/>
        </p:nvPicPr>
        <p:blipFill>
          <a:blip r:embed="rId3"/>
          <a:stretch>
            <a:fillRect/>
          </a:stretch>
        </p:blipFill>
        <p:spPr>
          <a:xfrm>
            <a:off x="0" y="1066800"/>
            <a:ext cx="9143999" cy="5516562"/>
          </a:xfrm>
          <a:prstGeom prst="rect">
            <a:avLst/>
          </a:prstGeom>
        </p:spPr>
      </p:pic>
    </p:spTree>
    <p:extLst>
      <p:ext uri="{BB962C8B-B14F-4D97-AF65-F5344CB8AC3E}">
        <p14:creationId xmlns:p14="http://schemas.microsoft.com/office/powerpoint/2010/main" val="4178828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61</a:t>
            </a:fld>
            <a:endParaRPr lang="en-US" altLang="en-US"/>
          </a:p>
        </p:txBody>
      </p:sp>
      <p:pic>
        <p:nvPicPr>
          <p:cNvPr id="5" name="Picture 4">
            <a:extLst>
              <a:ext uri="{FF2B5EF4-FFF2-40B4-BE49-F238E27FC236}">
                <a16:creationId xmlns:a16="http://schemas.microsoft.com/office/drawing/2014/main" id="{1C33AB38-B929-4A16-95F5-08E9BBB490F7}"/>
              </a:ext>
            </a:extLst>
          </p:cNvPr>
          <p:cNvPicPr>
            <a:picLocks noChangeAspect="1"/>
          </p:cNvPicPr>
          <p:nvPr/>
        </p:nvPicPr>
        <p:blipFill>
          <a:blip r:embed="rId3"/>
          <a:stretch>
            <a:fillRect/>
          </a:stretch>
        </p:blipFill>
        <p:spPr>
          <a:xfrm>
            <a:off x="228600" y="1143000"/>
            <a:ext cx="8704263" cy="5257799"/>
          </a:xfrm>
          <a:prstGeom prst="rect">
            <a:avLst/>
          </a:prstGeom>
        </p:spPr>
      </p:pic>
    </p:spTree>
    <p:extLst>
      <p:ext uri="{BB962C8B-B14F-4D97-AF65-F5344CB8AC3E}">
        <p14:creationId xmlns:p14="http://schemas.microsoft.com/office/powerpoint/2010/main" val="2138733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C1D4-8447-4FE0-B0EA-DE265B9C5FFF}"/>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5F6E2F74-C18C-4DBB-B2EE-85CD561618E5}"/>
              </a:ext>
            </a:extLst>
          </p:cNvPr>
          <p:cNvSpPr>
            <a:spLocks noGrp="1"/>
          </p:cNvSpPr>
          <p:nvPr>
            <p:ph type="sldNum" sz="quarter" idx="10"/>
          </p:nvPr>
        </p:nvSpPr>
        <p:spPr/>
        <p:txBody>
          <a:bodyPr/>
          <a:lstStyle/>
          <a:p>
            <a:pPr>
              <a:defRPr/>
            </a:pPr>
            <a:fld id="{7C25196A-ECF6-4A56-914D-3A9D05A48131}" type="slidenum">
              <a:rPr lang="en-US" altLang="en-US" smtClean="0"/>
              <a:pPr>
                <a:defRPr/>
              </a:pPr>
              <a:t>62</a:t>
            </a:fld>
            <a:endParaRPr lang="en-US" altLang="en-US"/>
          </a:p>
        </p:txBody>
      </p:sp>
      <p:pic>
        <p:nvPicPr>
          <p:cNvPr id="6" name="Picture 5">
            <a:extLst>
              <a:ext uri="{FF2B5EF4-FFF2-40B4-BE49-F238E27FC236}">
                <a16:creationId xmlns:a16="http://schemas.microsoft.com/office/drawing/2014/main" id="{A8FA229A-C47B-4A57-9160-7D1535B7306E}"/>
              </a:ext>
            </a:extLst>
          </p:cNvPr>
          <p:cNvPicPr>
            <a:picLocks noChangeAspect="1"/>
          </p:cNvPicPr>
          <p:nvPr/>
        </p:nvPicPr>
        <p:blipFill>
          <a:blip r:embed="rId3"/>
          <a:stretch>
            <a:fillRect/>
          </a:stretch>
        </p:blipFill>
        <p:spPr>
          <a:xfrm>
            <a:off x="398463" y="1124278"/>
            <a:ext cx="8534400" cy="5457825"/>
          </a:xfrm>
          <a:prstGeom prst="rect">
            <a:avLst/>
          </a:prstGeom>
        </p:spPr>
      </p:pic>
    </p:spTree>
    <p:extLst>
      <p:ext uri="{BB962C8B-B14F-4D97-AF65-F5344CB8AC3E}">
        <p14:creationId xmlns:p14="http://schemas.microsoft.com/office/powerpoint/2010/main" val="975416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4928-91C6-49D1-82D5-61ABBCBA2FE0}"/>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B317806-15DD-4DE4-90B0-70A87C8819E4}"/>
              </a:ext>
            </a:extLst>
          </p:cNvPr>
          <p:cNvSpPr>
            <a:spLocks noGrp="1"/>
          </p:cNvSpPr>
          <p:nvPr>
            <p:ph type="sldNum" sz="quarter" idx="10"/>
          </p:nvPr>
        </p:nvSpPr>
        <p:spPr/>
        <p:txBody>
          <a:bodyPr/>
          <a:lstStyle/>
          <a:p>
            <a:pPr>
              <a:defRPr/>
            </a:pPr>
            <a:fld id="{7C25196A-ECF6-4A56-914D-3A9D05A48131}" type="slidenum">
              <a:rPr lang="en-US" altLang="en-US" smtClean="0"/>
              <a:pPr>
                <a:defRPr/>
              </a:pPr>
              <a:t>63</a:t>
            </a:fld>
            <a:endParaRPr lang="en-US" altLang="en-US"/>
          </a:p>
        </p:txBody>
      </p:sp>
      <p:pic>
        <p:nvPicPr>
          <p:cNvPr id="5" name="Picture 4">
            <a:extLst>
              <a:ext uri="{FF2B5EF4-FFF2-40B4-BE49-F238E27FC236}">
                <a16:creationId xmlns:a16="http://schemas.microsoft.com/office/drawing/2014/main" id="{820929E0-CA48-453F-8AFE-B6FC5D35034F}"/>
              </a:ext>
            </a:extLst>
          </p:cNvPr>
          <p:cNvPicPr>
            <a:picLocks noChangeAspect="1"/>
          </p:cNvPicPr>
          <p:nvPr/>
        </p:nvPicPr>
        <p:blipFill>
          <a:blip r:embed="rId3"/>
          <a:stretch>
            <a:fillRect/>
          </a:stretch>
        </p:blipFill>
        <p:spPr>
          <a:xfrm>
            <a:off x="211137" y="1143000"/>
            <a:ext cx="8628063" cy="5440362"/>
          </a:xfrm>
          <a:prstGeom prst="rect">
            <a:avLst/>
          </a:prstGeom>
        </p:spPr>
      </p:pic>
    </p:spTree>
    <p:extLst>
      <p:ext uri="{BB962C8B-B14F-4D97-AF65-F5344CB8AC3E}">
        <p14:creationId xmlns:p14="http://schemas.microsoft.com/office/powerpoint/2010/main" val="4200029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4928-91C6-49D1-82D5-61ABBCBA2FE0}"/>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B317806-15DD-4DE4-90B0-70A87C8819E4}"/>
              </a:ext>
            </a:extLst>
          </p:cNvPr>
          <p:cNvSpPr>
            <a:spLocks noGrp="1"/>
          </p:cNvSpPr>
          <p:nvPr>
            <p:ph type="sldNum" sz="quarter" idx="10"/>
          </p:nvPr>
        </p:nvSpPr>
        <p:spPr/>
        <p:txBody>
          <a:bodyPr/>
          <a:lstStyle/>
          <a:p>
            <a:pPr>
              <a:defRPr/>
            </a:pPr>
            <a:fld id="{7C25196A-ECF6-4A56-914D-3A9D05A48131}" type="slidenum">
              <a:rPr lang="en-US" altLang="en-US" smtClean="0"/>
              <a:pPr>
                <a:defRPr/>
              </a:pPr>
              <a:t>64</a:t>
            </a:fld>
            <a:endParaRPr lang="en-US" altLang="en-US"/>
          </a:p>
        </p:txBody>
      </p:sp>
      <p:pic>
        <p:nvPicPr>
          <p:cNvPr id="6" name="Picture 5">
            <a:extLst>
              <a:ext uri="{FF2B5EF4-FFF2-40B4-BE49-F238E27FC236}">
                <a16:creationId xmlns:a16="http://schemas.microsoft.com/office/drawing/2014/main" id="{949AC464-C074-484B-AE90-5934AF3FF9EC}"/>
              </a:ext>
            </a:extLst>
          </p:cNvPr>
          <p:cNvPicPr>
            <a:picLocks noChangeAspect="1"/>
          </p:cNvPicPr>
          <p:nvPr/>
        </p:nvPicPr>
        <p:blipFill>
          <a:blip r:embed="rId2"/>
          <a:stretch>
            <a:fillRect/>
          </a:stretch>
        </p:blipFill>
        <p:spPr>
          <a:xfrm>
            <a:off x="228600" y="1371600"/>
            <a:ext cx="8458200" cy="5211762"/>
          </a:xfrm>
          <a:prstGeom prst="rect">
            <a:avLst/>
          </a:prstGeom>
        </p:spPr>
      </p:pic>
      <p:pic>
        <p:nvPicPr>
          <p:cNvPr id="8" name="Picture 7">
            <a:extLst>
              <a:ext uri="{FF2B5EF4-FFF2-40B4-BE49-F238E27FC236}">
                <a16:creationId xmlns:a16="http://schemas.microsoft.com/office/drawing/2014/main" id="{7BE54EC5-DC33-488E-A18B-0EEFB7929B29}"/>
              </a:ext>
            </a:extLst>
          </p:cNvPr>
          <p:cNvPicPr>
            <a:picLocks noChangeAspect="1"/>
          </p:cNvPicPr>
          <p:nvPr/>
        </p:nvPicPr>
        <p:blipFill>
          <a:blip r:embed="rId3"/>
          <a:stretch>
            <a:fillRect/>
          </a:stretch>
        </p:blipFill>
        <p:spPr>
          <a:xfrm>
            <a:off x="457200" y="6180138"/>
            <a:ext cx="8077199" cy="533400"/>
          </a:xfrm>
          <a:prstGeom prst="rect">
            <a:avLst/>
          </a:prstGeom>
        </p:spPr>
      </p:pic>
    </p:spTree>
    <p:extLst>
      <p:ext uri="{BB962C8B-B14F-4D97-AF65-F5344CB8AC3E}">
        <p14:creationId xmlns:p14="http://schemas.microsoft.com/office/powerpoint/2010/main" val="1809582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4928-91C6-49D1-82D5-61ABBCBA2FE0}"/>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9B317806-15DD-4DE4-90B0-70A87C8819E4}"/>
              </a:ext>
            </a:extLst>
          </p:cNvPr>
          <p:cNvSpPr>
            <a:spLocks noGrp="1"/>
          </p:cNvSpPr>
          <p:nvPr>
            <p:ph type="sldNum" sz="quarter" idx="10"/>
          </p:nvPr>
        </p:nvSpPr>
        <p:spPr/>
        <p:txBody>
          <a:bodyPr/>
          <a:lstStyle/>
          <a:p>
            <a:pPr>
              <a:defRPr/>
            </a:pPr>
            <a:fld id="{7C25196A-ECF6-4A56-914D-3A9D05A48131}" type="slidenum">
              <a:rPr lang="en-US" altLang="en-US" smtClean="0"/>
              <a:pPr>
                <a:defRPr/>
              </a:pPr>
              <a:t>65</a:t>
            </a:fld>
            <a:endParaRPr lang="en-US" altLang="en-US" dirty="0"/>
          </a:p>
        </p:txBody>
      </p:sp>
      <p:pic>
        <p:nvPicPr>
          <p:cNvPr id="5" name="Picture 4">
            <a:extLst>
              <a:ext uri="{FF2B5EF4-FFF2-40B4-BE49-F238E27FC236}">
                <a16:creationId xmlns:a16="http://schemas.microsoft.com/office/drawing/2014/main" id="{C4ACFA44-8C4A-4984-9D23-621729130927}"/>
              </a:ext>
            </a:extLst>
          </p:cNvPr>
          <p:cNvPicPr>
            <a:picLocks noChangeAspect="1"/>
          </p:cNvPicPr>
          <p:nvPr/>
        </p:nvPicPr>
        <p:blipFill>
          <a:blip r:embed="rId2"/>
          <a:stretch>
            <a:fillRect/>
          </a:stretch>
        </p:blipFill>
        <p:spPr>
          <a:xfrm>
            <a:off x="228600" y="1066800"/>
            <a:ext cx="8534400" cy="5334000"/>
          </a:xfrm>
          <a:prstGeom prst="rect">
            <a:avLst/>
          </a:prstGeom>
        </p:spPr>
      </p:pic>
      <p:sp>
        <p:nvSpPr>
          <p:cNvPr id="7" name="TextBox 6">
            <a:extLst>
              <a:ext uri="{FF2B5EF4-FFF2-40B4-BE49-F238E27FC236}">
                <a16:creationId xmlns:a16="http://schemas.microsoft.com/office/drawing/2014/main" id="{7B5C75C8-DBF5-40CC-A8CA-B4DE15BCAA29}"/>
              </a:ext>
            </a:extLst>
          </p:cNvPr>
          <p:cNvSpPr txBox="1"/>
          <p:nvPr/>
        </p:nvSpPr>
        <p:spPr>
          <a:xfrm>
            <a:off x="5257800" y="5638800"/>
            <a:ext cx="1981200" cy="923330"/>
          </a:xfrm>
          <a:prstGeom prst="rect">
            <a:avLst/>
          </a:prstGeom>
          <a:noFill/>
        </p:spPr>
        <p:txBody>
          <a:bodyPr wrap="square" rtlCol="0">
            <a:spAutoFit/>
          </a:bodyPr>
          <a:lstStyle/>
          <a:p>
            <a:r>
              <a:rPr lang="en-IN" b="1" dirty="0"/>
              <a:t>Student can choose more than one course</a:t>
            </a:r>
          </a:p>
        </p:txBody>
      </p:sp>
      <p:sp>
        <p:nvSpPr>
          <p:cNvPr id="8" name="TextBox 7">
            <a:extLst>
              <a:ext uri="{FF2B5EF4-FFF2-40B4-BE49-F238E27FC236}">
                <a16:creationId xmlns:a16="http://schemas.microsoft.com/office/drawing/2014/main" id="{45143CAC-2C1D-4A35-ABD2-4A397CB5D3B2}"/>
              </a:ext>
            </a:extLst>
          </p:cNvPr>
          <p:cNvSpPr txBox="1"/>
          <p:nvPr/>
        </p:nvSpPr>
        <p:spPr>
          <a:xfrm>
            <a:off x="3733799" y="3505200"/>
            <a:ext cx="3065463" cy="646331"/>
          </a:xfrm>
          <a:prstGeom prst="rect">
            <a:avLst/>
          </a:prstGeom>
          <a:noFill/>
        </p:spPr>
        <p:txBody>
          <a:bodyPr wrap="square" rtlCol="0">
            <a:spAutoFit/>
          </a:bodyPr>
          <a:lstStyle/>
          <a:p>
            <a:r>
              <a:rPr lang="en-IN" b="1" dirty="0"/>
              <a:t>A course can have zero or more students</a:t>
            </a:r>
          </a:p>
        </p:txBody>
      </p:sp>
    </p:spTree>
    <p:extLst>
      <p:ext uri="{BB962C8B-B14F-4D97-AF65-F5344CB8AC3E}">
        <p14:creationId xmlns:p14="http://schemas.microsoft.com/office/powerpoint/2010/main" val="3081064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66</a:t>
            </a:fld>
            <a:endParaRPr lang="en-US" altLang="en-US"/>
          </a:p>
        </p:txBody>
      </p:sp>
      <p:pic>
        <p:nvPicPr>
          <p:cNvPr id="7" name="Picture 6">
            <a:extLst>
              <a:ext uri="{FF2B5EF4-FFF2-40B4-BE49-F238E27FC236}">
                <a16:creationId xmlns:a16="http://schemas.microsoft.com/office/drawing/2014/main" id="{AB9ACAD8-5651-4129-9CA4-172E3B5C183A}"/>
              </a:ext>
            </a:extLst>
          </p:cNvPr>
          <p:cNvPicPr>
            <a:picLocks noChangeAspect="1"/>
          </p:cNvPicPr>
          <p:nvPr/>
        </p:nvPicPr>
        <p:blipFill>
          <a:blip r:embed="rId2"/>
          <a:stretch>
            <a:fillRect/>
          </a:stretch>
        </p:blipFill>
        <p:spPr>
          <a:xfrm>
            <a:off x="609600" y="1676400"/>
            <a:ext cx="7696199" cy="3505200"/>
          </a:xfrm>
          <a:prstGeom prst="rect">
            <a:avLst/>
          </a:prstGeom>
        </p:spPr>
      </p:pic>
      <p:sp>
        <p:nvSpPr>
          <p:cNvPr id="8" name="TextBox 7">
            <a:extLst>
              <a:ext uri="{FF2B5EF4-FFF2-40B4-BE49-F238E27FC236}">
                <a16:creationId xmlns:a16="http://schemas.microsoft.com/office/drawing/2014/main" id="{815EBD9B-538C-414A-8098-3F343E4A4D48}"/>
              </a:ext>
            </a:extLst>
          </p:cNvPr>
          <p:cNvSpPr txBox="1"/>
          <p:nvPr/>
        </p:nvSpPr>
        <p:spPr>
          <a:xfrm>
            <a:off x="5334000" y="1600200"/>
            <a:ext cx="2286000" cy="646331"/>
          </a:xfrm>
          <a:prstGeom prst="rect">
            <a:avLst/>
          </a:prstGeom>
          <a:noFill/>
        </p:spPr>
        <p:txBody>
          <a:bodyPr wrap="square" rtlCol="0">
            <a:spAutoFit/>
          </a:bodyPr>
          <a:lstStyle/>
          <a:p>
            <a:r>
              <a:rPr lang="en-IN" dirty="0"/>
              <a:t>A store can have multiple items</a:t>
            </a:r>
          </a:p>
        </p:txBody>
      </p:sp>
      <p:sp>
        <p:nvSpPr>
          <p:cNvPr id="9" name="TextBox 8">
            <a:extLst>
              <a:ext uri="{FF2B5EF4-FFF2-40B4-BE49-F238E27FC236}">
                <a16:creationId xmlns:a16="http://schemas.microsoft.com/office/drawing/2014/main" id="{E7E50F69-71EC-4D0F-89FD-433D5CFD3794}"/>
              </a:ext>
            </a:extLst>
          </p:cNvPr>
          <p:cNvSpPr txBox="1"/>
          <p:nvPr/>
        </p:nvSpPr>
        <p:spPr>
          <a:xfrm>
            <a:off x="1371600" y="3124200"/>
            <a:ext cx="2133600" cy="646331"/>
          </a:xfrm>
          <a:prstGeom prst="rect">
            <a:avLst/>
          </a:prstGeom>
          <a:noFill/>
        </p:spPr>
        <p:txBody>
          <a:bodyPr wrap="square" rtlCol="0">
            <a:spAutoFit/>
          </a:bodyPr>
          <a:lstStyle/>
          <a:p>
            <a:r>
              <a:rPr lang="en-IN" dirty="0"/>
              <a:t>Or multiple items can be in one store</a:t>
            </a:r>
          </a:p>
        </p:txBody>
      </p:sp>
      <p:sp>
        <p:nvSpPr>
          <p:cNvPr id="10" name="TextBox 9">
            <a:extLst>
              <a:ext uri="{FF2B5EF4-FFF2-40B4-BE49-F238E27FC236}">
                <a16:creationId xmlns:a16="http://schemas.microsoft.com/office/drawing/2014/main" id="{5824440F-00E0-4EFC-A47E-73736016B35E}"/>
              </a:ext>
            </a:extLst>
          </p:cNvPr>
          <p:cNvSpPr txBox="1"/>
          <p:nvPr/>
        </p:nvSpPr>
        <p:spPr>
          <a:xfrm>
            <a:off x="2286000" y="5410200"/>
            <a:ext cx="3886200" cy="369332"/>
          </a:xfrm>
          <a:prstGeom prst="rect">
            <a:avLst/>
          </a:prstGeom>
          <a:noFill/>
        </p:spPr>
        <p:txBody>
          <a:bodyPr wrap="square" rtlCol="0">
            <a:spAutoFit/>
          </a:bodyPr>
          <a:lstStyle/>
          <a:p>
            <a:r>
              <a:rPr lang="en-IN" dirty="0"/>
              <a:t>Where * indicates zero or more</a:t>
            </a:r>
          </a:p>
        </p:txBody>
      </p:sp>
      <p:sp>
        <p:nvSpPr>
          <p:cNvPr id="11" name="TextBox 10">
            <a:extLst>
              <a:ext uri="{FF2B5EF4-FFF2-40B4-BE49-F238E27FC236}">
                <a16:creationId xmlns:a16="http://schemas.microsoft.com/office/drawing/2014/main" id="{9D82255F-F70A-492C-A0B8-8A52413DEB0A}"/>
              </a:ext>
            </a:extLst>
          </p:cNvPr>
          <p:cNvSpPr txBox="1"/>
          <p:nvPr/>
        </p:nvSpPr>
        <p:spPr>
          <a:xfrm>
            <a:off x="228600" y="1219200"/>
            <a:ext cx="2895600" cy="369332"/>
          </a:xfrm>
          <a:prstGeom prst="rect">
            <a:avLst/>
          </a:prstGeom>
          <a:noFill/>
        </p:spPr>
        <p:txBody>
          <a:bodyPr wrap="square" rtlCol="0">
            <a:spAutoFit/>
          </a:bodyPr>
          <a:lstStyle/>
          <a:p>
            <a:r>
              <a:rPr lang="en-IN" dirty="0"/>
              <a:t>Multiplicity</a:t>
            </a:r>
          </a:p>
        </p:txBody>
      </p:sp>
    </p:spTree>
    <p:extLst>
      <p:ext uri="{BB962C8B-B14F-4D97-AF65-F5344CB8AC3E}">
        <p14:creationId xmlns:p14="http://schemas.microsoft.com/office/powerpoint/2010/main" val="643095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67</a:t>
            </a:fld>
            <a:endParaRPr lang="en-US" altLang="en-US"/>
          </a:p>
        </p:txBody>
      </p:sp>
      <p:sp>
        <p:nvSpPr>
          <p:cNvPr id="11" name="TextBox 10">
            <a:extLst>
              <a:ext uri="{FF2B5EF4-FFF2-40B4-BE49-F238E27FC236}">
                <a16:creationId xmlns:a16="http://schemas.microsoft.com/office/drawing/2014/main" id="{9D82255F-F70A-492C-A0B8-8A52413DEB0A}"/>
              </a:ext>
            </a:extLst>
          </p:cNvPr>
          <p:cNvSpPr txBox="1"/>
          <p:nvPr/>
        </p:nvSpPr>
        <p:spPr>
          <a:xfrm>
            <a:off x="228600" y="1219200"/>
            <a:ext cx="2895600" cy="369332"/>
          </a:xfrm>
          <a:prstGeom prst="rect">
            <a:avLst/>
          </a:prstGeom>
          <a:noFill/>
        </p:spPr>
        <p:txBody>
          <a:bodyPr wrap="square" rtlCol="0">
            <a:spAutoFit/>
          </a:bodyPr>
          <a:lstStyle/>
          <a:p>
            <a:r>
              <a:rPr lang="en-IN" dirty="0"/>
              <a:t>Multiplicity</a:t>
            </a:r>
          </a:p>
        </p:txBody>
      </p:sp>
      <p:pic>
        <p:nvPicPr>
          <p:cNvPr id="5" name="Picture 4">
            <a:extLst>
              <a:ext uri="{FF2B5EF4-FFF2-40B4-BE49-F238E27FC236}">
                <a16:creationId xmlns:a16="http://schemas.microsoft.com/office/drawing/2014/main" id="{FF33D036-4BCA-4204-B9A6-9D63DFD945C3}"/>
              </a:ext>
            </a:extLst>
          </p:cNvPr>
          <p:cNvPicPr>
            <a:picLocks noChangeAspect="1"/>
          </p:cNvPicPr>
          <p:nvPr/>
        </p:nvPicPr>
        <p:blipFill>
          <a:blip r:embed="rId2"/>
          <a:stretch>
            <a:fillRect/>
          </a:stretch>
        </p:blipFill>
        <p:spPr>
          <a:xfrm>
            <a:off x="609600" y="1588532"/>
            <a:ext cx="7696200" cy="4994830"/>
          </a:xfrm>
          <a:prstGeom prst="rect">
            <a:avLst/>
          </a:prstGeom>
        </p:spPr>
      </p:pic>
    </p:spTree>
    <p:extLst>
      <p:ext uri="{BB962C8B-B14F-4D97-AF65-F5344CB8AC3E}">
        <p14:creationId xmlns:p14="http://schemas.microsoft.com/office/powerpoint/2010/main" val="185646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68</a:t>
            </a:fld>
            <a:endParaRPr lang="en-US" altLang="en-US"/>
          </a:p>
        </p:txBody>
      </p:sp>
      <p:sp>
        <p:nvSpPr>
          <p:cNvPr id="11" name="TextBox 10">
            <a:extLst>
              <a:ext uri="{FF2B5EF4-FFF2-40B4-BE49-F238E27FC236}">
                <a16:creationId xmlns:a16="http://schemas.microsoft.com/office/drawing/2014/main" id="{9D82255F-F70A-492C-A0B8-8A52413DEB0A}"/>
              </a:ext>
            </a:extLst>
          </p:cNvPr>
          <p:cNvSpPr txBox="1"/>
          <p:nvPr/>
        </p:nvSpPr>
        <p:spPr>
          <a:xfrm>
            <a:off x="228600" y="1219200"/>
            <a:ext cx="2895600" cy="369332"/>
          </a:xfrm>
          <a:prstGeom prst="rect">
            <a:avLst/>
          </a:prstGeom>
          <a:noFill/>
        </p:spPr>
        <p:txBody>
          <a:bodyPr wrap="square" rtlCol="0">
            <a:spAutoFit/>
          </a:bodyPr>
          <a:lstStyle/>
          <a:p>
            <a:r>
              <a:rPr lang="en-IN" b="1" dirty="0">
                <a:solidFill>
                  <a:srgbClr val="FF0000"/>
                </a:solidFill>
              </a:rPr>
              <a:t>Multiplicity</a:t>
            </a:r>
          </a:p>
        </p:txBody>
      </p:sp>
      <p:pic>
        <p:nvPicPr>
          <p:cNvPr id="6" name="Picture 5">
            <a:extLst>
              <a:ext uri="{FF2B5EF4-FFF2-40B4-BE49-F238E27FC236}">
                <a16:creationId xmlns:a16="http://schemas.microsoft.com/office/drawing/2014/main" id="{8822B294-DE69-432A-BCF3-DBE0D54B12FC}"/>
              </a:ext>
            </a:extLst>
          </p:cNvPr>
          <p:cNvPicPr>
            <a:picLocks noChangeAspect="1"/>
          </p:cNvPicPr>
          <p:nvPr/>
        </p:nvPicPr>
        <p:blipFill>
          <a:blip r:embed="rId2"/>
          <a:stretch>
            <a:fillRect/>
          </a:stretch>
        </p:blipFill>
        <p:spPr>
          <a:xfrm>
            <a:off x="211137" y="1752600"/>
            <a:ext cx="8932863" cy="4819094"/>
          </a:xfrm>
          <a:prstGeom prst="rect">
            <a:avLst/>
          </a:prstGeom>
        </p:spPr>
      </p:pic>
    </p:spTree>
    <p:extLst>
      <p:ext uri="{BB962C8B-B14F-4D97-AF65-F5344CB8AC3E}">
        <p14:creationId xmlns:p14="http://schemas.microsoft.com/office/powerpoint/2010/main" val="1341638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69</a:t>
            </a:fld>
            <a:endParaRPr lang="en-US" altLang="en-US"/>
          </a:p>
        </p:txBody>
      </p:sp>
      <p:sp>
        <p:nvSpPr>
          <p:cNvPr id="11" name="TextBox 10">
            <a:extLst>
              <a:ext uri="{FF2B5EF4-FFF2-40B4-BE49-F238E27FC236}">
                <a16:creationId xmlns:a16="http://schemas.microsoft.com/office/drawing/2014/main" id="{9D82255F-F70A-492C-A0B8-8A52413DEB0A}"/>
              </a:ext>
            </a:extLst>
          </p:cNvPr>
          <p:cNvSpPr txBox="1"/>
          <p:nvPr/>
        </p:nvSpPr>
        <p:spPr>
          <a:xfrm>
            <a:off x="228600" y="1219200"/>
            <a:ext cx="2895600" cy="369332"/>
          </a:xfrm>
          <a:prstGeom prst="rect">
            <a:avLst/>
          </a:prstGeom>
          <a:noFill/>
        </p:spPr>
        <p:txBody>
          <a:bodyPr wrap="square" rtlCol="0">
            <a:spAutoFit/>
          </a:bodyPr>
          <a:lstStyle/>
          <a:p>
            <a:r>
              <a:rPr lang="en-IN" b="1" dirty="0">
                <a:solidFill>
                  <a:srgbClr val="FF0000"/>
                </a:solidFill>
              </a:rPr>
              <a:t>Multiplicity</a:t>
            </a:r>
          </a:p>
        </p:txBody>
      </p:sp>
      <p:pic>
        <p:nvPicPr>
          <p:cNvPr id="6" name="Picture 5">
            <a:extLst>
              <a:ext uri="{FF2B5EF4-FFF2-40B4-BE49-F238E27FC236}">
                <a16:creationId xmlns:a16="http://schemas.microsoft.com/office/drawing/2014/main" id="{8822B294-DE69-432A-BCF3-DBE0D54B12FC}"/>
              </a:ext>
            </a:extLst>
          </p:cNvPr>
          <p:cNvPicPr>
            <a:picLocks noChangeAspect="1"/>
          </p:cNvPicPr>
          <p:nvPr/>
        </p:nvPicPr>
        <p:blipFill>
          <a:blip r:embed="rId2"/>
          <a:stretch>
            <a:fillRect/>
          </a:stretch>
        </p:blipFill>
        <p:spPr>
          <a:xfrm>
            <a:off x="211137" y="1752600"/>
            <a:ext cx="8932863" cy="4819094"/>
          </a:xfrm>
          <a:prstGeom prst="rect">
            <a:avLst/>
          </a:prstGeom>
        </p:spPr>
      </p:pic>
    </p:spTree>
    <p:extLst>
      <p:ext uri="{BB962C8B-B14F-4D97-AF65-F5344CB8AC3E}">
        <p14:creationId xmlns:p14="http://schemas.microsoft.com/office/powerpoint/2010/main" val="244585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B07A-06DF-4CE0-B5CB-6CDCA2B55A81}"/>
              </a:ext>
            </a:extLst>
          </p:cNvPr>
          <p:cNvSpPr>
            <a:spLocks noGrp="1"/>
          </p:cNvSpPr>
          <p:nvPr>
            <p:ph type="title"/>
          </p:nvPr>
        </p:nvSpPr>
        <p:spPr/>
        <p:txBody>
          <a:bodyPr/>
          <a:lstStyle/>
          <a:p>
            <a:r>
              <a:rPr lang="en-IN" dirty="0"/>
              <a:t>UML</a:t>
            </a:r>
          </a:p>
        </p:txBody>
      </p:sp>
      <p:sp>
        <p:nvSpPr>
          <p:cNvPr id="3" name="Content Placeholder 2">
            <a:extLst>
              <a:ext uri="{FF2B5EF4-FFF2-40B4-BE49-F238E27FC236}">
                <a16:creationId xmlns:a16="http://schemas.microsoft.com/office/drawing/2014/main" id="{619D1DA9-168A-4EDD-B962-EE8010D6E9F9}"/>
              </a:ext>
            </a:extLst>
          </p:cNvPr>
          <p:cNvSpPr>
            <a:spLocks noGrp="1"/>
          </p:cNvSpPr>
          <p:nvPr>
            <p:ph idx="1"/>
          </p:nvPr>
        </p:nvSpPr>
        <p:spPr/>
        <p:txBody>
          <a:bodyPr/>
          <a:lstStyle/>
          <a:p>
            <a:pPr algn="l" fontAlgn="base">
              <a:buFont typeface="+mj-lt"/>
              <a:buAutoNum type="arabicPeriod"/>
            </a:pPr>
            <a:r>
              <a:rPr lang="en-GB" b="1" i="0" dirty="0">
                <a:solidFill>
                  <a:srgbClr val="273239"/>
                </a:solidFill>
                <a:effectLst/>
                <a:latin typeface="urw-din"/>
              </a:rPr>
              <a:t>Structural Diagrams –</a:t>
            </a:r>
            <a:r>
              <a:rPr lang="en-GB" b="0" i="0" dirty="0">
                <a:solidFill>
                  <a:srgbClr val="273239"/>
                </a:solidFill>
                <a:effectLst/>
                <a:latin typeface="urw-din"/>
              </a:rPr>
              <a:t> Capture static aspects or structure of a system. Structural Diagrams include: Component Diagrams, Object Diagrams, Class Diagrams and Deployment Diagrams.</a:t>
            </a:r>
          </a:p>
          <a:p>
            <a:pPr algn="l" fontAlgn="base">
              <a:buFont typeface="+mj-lt"/>
              <a:buAutoNum type="arabicPeriod"/>
            </a:pPr>
            <a:r>
              <a:rPr lang="en-GB" b="1" i="0" dirty="0" err="1">
                <a:solidFill>
                  <a:srgbClr val="273239"/>
                </a:solidFill>
                <a:effectLst/>
                <a:latin typeface="urw-din"/>
              </a:rPr>
              <a:t>Behavior</a:t>
            </a:r>
            <a:r>
              <a:rPr lang="en-GB" b="1" i="0" dirty="0">
                <a:solidFill>
                  <a:srgbClr val="273239"/>
                </a:solidFill>
                <a:effectLst/>
                <a:latin typeface="urw-din"/>
              </a:rPr>
              <a:t> Diagrams –</a:t>
            </a:r>
            <a:r>
              <a:rPr lang="en-GB" b="0" i="0" dirty="0">
                <a:solidFill>
                  <a:srgbClr val="273239"/>
                </a:solidFill>
                <a:effectLst/>
                <a:latin typeface="urw-din"/>
              </a:rPr>
              <a:t> Capture dynamic aspects or </a:t>
            </a:r>
            <a:r>
              <a:rPr lang="en-GB" b="0" i="0" dirty="0" err="1">
                <a:solidFill>
                  <a:srgbClr val="273239"/>
                </a:solidFill>
                <a:effectLst/>
                <a:latin typeface="urw-din"/>
              </a:rPr>
              <a:t>behavior</a:t>
            </a:r>
            <a:r>
              <a:rPr lang="en-GB" b="0" i="0" dirty="0">
                <a:solidFill>
                  <a:srgbClr val="273239"/>
                </a:solidFill>
                <a:effectLst/>
                <a:latin typeface="urw-din"/>
              </a:rPr>
              <a:t> of the system. </a:t>
            </a:r>
            <a:r>
              <a:rPr lang="en-GB" b="0" i="0" dirty="0" err="1">
                <a:solidFill>
                  <a:srgbClr val="273239"/>
                </a:solidFill>
                <a:effectLst/>
                <a:latin typeface="urw-din"/>
              </a:rPr>
              <a:t>Behavior</a:t>
            </a:r>
            <a:r>
              <a:rPr lang="en-GB" b="0" i="0" dirty="0">
                <a:solidFill>
                  <a:srgbClr val="273239"/>
                </a:solidFill>
                <a:effectLst/>
                <a:latin typeface="urw-din"/>
              </a:rPr>
              <a:t> diagrams include: Use Case Diagrams, State Diagrams, Activity Diagrams and Interaction Diagrams.</a:t>
            </a:r>
          </a:p>
          <a:p>
            <a:endParaRPr lang="en-IN" dirty="0"/>
          </a:p>
        </p:txBody>
      </p:sp>
      <p:sp>
        <p:nvSpPr>
          <p:cNvPr id="4" name="Slide Number Placeholder 3">
            <a:extLst>
              <a:ext uri="{FF2B5EF4-FFF2-40B4-BE49-F238E27FC236}">
                <a16:creationId xmlns:a16="http://schemas.microsoft.com/office/drawing/2014/main" id="{A6B7FA34-83AB-43F0-9CA7-BD7333D20C80}"/>
              </a:ext>
            </a:extLst>
          </p:cNvPr>
          <p:cNvSpPr>
            <a:spLocks noGrp="1"/>
          </p:cNvSpPr>
          <p:nvPr>
            <p:ph type="sldNum" sz="quarter" idx="10"/>
          </p:nvPr>
        </p:nvSpPr>
        <p:spPr/>
        <p:txBody>
          <a:bodyPr/>
          <a:lstStyle/>
          <a:p>
            <a:pPr>
              <a:defRPr/>
            </a:pPr>
            <a:fld id="{B00B82FD-0104-47F7-AB88-5ABCFD619C6C}" type="slidenum">
              <a:rPr lang="en-US" altLang="en-US" smtClean="0"/>
              <a:pPr>
                <a:defRPr/>
              </a:pPr>
              <a:t>7</a:t>
            </a:fld>
            <a:endParaRPr lang="en-US" altLang="en-US"/>
          </a:p>
        </p:txBody>
      </p:sp>
    </p:spTree>
    <p:extLst>
      <p:ext uri="{BB962C8B-B14F-4D97-AF65-F5344CB8AC3E}">
        <p14:creationId xmlns:p14="http://schemas.microsoft.com/office/powerpoint/2010/main" val="33684384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4EBB-19CC-43E4-A8F3-C96720335C08}"/>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7FB4CBFB-7E74-4194-94B0-258D0AA9E3CB}"/>
              </a:ext>
            </a:extLst>
          </p:cNvPr>
          <p:cNvSpPr>
            <a:spLocks noGrp="1"/>
          </p:cNvSpPr>
          <p:nvPr>
            <p:ph type="sldNum" sz="quarter" idx="10"/>
          </p:nvPr>
        </p:nvSpPr>
        <p:spPr/>
        <p:txBody>
          <a:bodyPr/>
          <a:lstStyle/>
          <a:p>
            <a:pPr>
              <a:defRPr/>
            </a:pPr>
            <a:fld id="{7C25196A-ECF6-4A56-914D-3A9D05A48131}" type="slidenum">
              <a:rPr lang="en-US" altLang="en-US" smtClean="0"/>
              <a:pPr>
                <a:defRPr/>
              </a:pPr>
              <a:t>70</a:t>
            </a:fld>
            <a:endParaRPr lang="en-US" altLang="en-US"/>
          </a:p>
        </p:txBody>
      </p:sp>
      <p:pic>
        <p:nvPicPr>
          <p:cNvPr id="4098" name="Picture 2" descr="UML Composition vs Aggregation vs Association - Bellekens">
            <a:extLst>
              <a:ext uri="{FF2B5EF4-FFF2-40B4-BE49-F238E27FC236}">
                <a16:creationId xmlns:a16="http://schemas.microsoft.com/office/drawing/2014/main" id="{FFD2A541-18AA-475E-955A-2284F7DB3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35528"/>
            <a:ext cx="8229599" cy="4465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C230B-5F59-4BD4-BF2B-CFDA73D1A72E}"/>
              </a:ext>
            </a:extLst>
          </p:cNvPr>
          <p:cNvPicPr>
            <a:picLocks noChangeAspect="1"/>
          </p:cNvPicPr>
          <p:nvPr/>
        </p:nvPicPr>
        <p:blipFill>
          <a:blip r:embed="rId3"/>
          <a:stretch>
            <a:fillRect/>
          </a:stretch>
        </p:blipFill>
        <p:spPr>
          <a:xfrm>
            <a:off x="4038600" y="899747"/>
            <a:ext cx="4894263" cy="1035781"/>
          </a:xfrm>
          <a:prstGeom prst="rect">
            <a:avLst/>
          </a:prstGeom>
        </p:spPr>
      </p:pic>
    </p:spTree>
    <p:extLst>
      <p:ext uri="{BB962C8B-B14F-4D97-AF65-F5344CB8AC3E}">
        <p14:creationId xmlns:p14="http://schemas.microsoft.com/office/powerpoint/2010/main" val="2721849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71</a:t>
            </a:fld>
            <a:endParaRPr lang="en-US" altLang="en-US"/>
          </a:p>
        </p:txBody>
      </p:sp>
      <p:pic>
        <p:nvPicPr>
          <p:cNvPr id="5" name="Picture 4">
            <a:extLst>
              <a:ext uri="{FF2B5EF4-FFF2-40B4-BE49-F238E27FC236}">
                <a16:creationId xmlns:a16="http://schemas.microsoft.com/office/drawing/2014/main" id="{124E9551-9664-40A7-B719-8FA641265D21}"/>
              </a:ext>
            </a:extLst>
          </p:cNvPr>
          <p:cNvPicPr>
            <a:picLocks noChangeAspect="1"/>
          </p:cNvPicPr>
          <p:nvPr/>
        </p:nvPicPr>
        <p:blipFill>
          <a:blip r:embed="rId3"/>
          <a:stretch>
            <a:fillRect/>
          </a:stretch>
        </p:blipFill>
        <p:spPr>
          <a:xfrm>
            <a:off x="152400" y="1143000"/>
            <a:ext cx="8534399" cy="5105399"/>
          </a:xfrm>
          <a:prstGeom prst="rect">
            <a:avLst/>
          </a:prstGeom>
        </p:spPr>
      </p:pic>
    </p:spTree>
    <p:extLst>
      <p:ext uri="{BB962C8B-B14F-4D97-AF65-F5344CB8AC3E}">
        <p14:creationId xmlns:p14="http://schemas.microsoft.com/office/powerpoint/2010/main" val="1904889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72</a:t>
            </a:fld>
            <a:endParaRPr lang="en-US" altLang="en-US"/>
          </a:p>
        </p:txBody>
      </p:sp>
      <p:pic>
        <p:nvPicPr>
          <p:cNvPr id="6" name="Picture 5">
            <a:extLst>
              <a:ext uri="{FF2B5EF4-FFF2-40B4-BE49-F238E27FC236}">
                <a16:creationId xmlns:a16="http://schemas.microsoft.com/office/drawing/2014/main" id="{403C31B2-E9C4-4748-9DB4-E6B91BA4BC9A}"/>
              </a:ext>
            </a:extLst>
          </p:cNvPr>
          <p:cNvPicPr>
            <a:picLocks noChangeAspect="1"/>
          </p:cNvPicPr>
          <p:nvPr/>
        </p:nvPicPr>
        <p:blipFill>
          <a:blip r:embed="rId3"/>
          <a:stretch>
            <a:fillRect/>
          </a:stretch>
        </p:blipFill>
        <p:spPr>
          <a:xfrm>
            <a:off x="228600" y="1066800"/>
            <a:ext cx="8229600" cy="5334000"/>
          </a:xfrm>
          <a:prstGeom prst="rect">
            <a:avLst/>
          </a:prstGeom>
        </p:spPr>
      </p:pic>
    </p:spTree>
    <p:extLst>
      <p:ext uri="{BB962C8B-B14F-4D97-AF65-F5344CB8AC3E}">
        <p14:creationId xmlns:p14="http://schemas.microsoft.com/office/powerpoint/2010/main" val="1433586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73</a:t>
            </a:fld>
            <a:endParaRPr lang="en-US" altLang="en-US"/>
          </a:p>
        </p:txBody>
      </p:sp>
      <p:pic>
        <p:nvPicPr>
          <p:cNvPr id="2050" name="Picture 2" descr="UML composition example">
            <a:extLst>
              <a:ext uri="{FF2B5EF4-FFF2-40B4-BE49-F238E27FC236}">
                <a16:creationId xmlns:a16="http://schemas.microsoft.com/office/drawing/2014/main" id="{6D0A4F87-18F0-48B0-96CE-BA4D3849A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47875"/>
            <a:ext cx="731520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150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74</a:t>
            </a:fld>
            <a:endParaRPr lang="en-US" altLang="en-US"/>
          </a:p>
        </p:txBody>
      </p:sp>
      <p:pic>
        <p:nvPicPr>
          <p:cNvPr id="5" name="Picture 4">
            <a:extLst>
              <a:ext uri="{FF2B5EF4-FFF2-40B4-BE49-F238E27FC236}">
                <a16:creationId xmlns:a16="http://schemas.microsoft.com/office/drawing/2014/main" id="{F40E1310-F3C8-4F98-83E4-8A161820BC54}"/>
              </a:ext>
            </a:extLst>
          </p:cNvPr>
          <p:cNvPicPr>
            <a:picLocks noChangeAspect="1"/>
          </p:cNvPicPr>
          <p:nvPr/>
        </p:nvPicPr>
        <p:blipFill>
          <a:blip r:embed="rId3"/>
          <a:stretch>
            <a:fillRect/>
          </a:stretch>
        </p:blipFill>
        <p:spPr>
          <a:xfrm>
            <a:off x="0" y="1295400"/>
            <a:ext cx="8932863" cy="5287962"/>
          </a:xfrm>
          <a:prstGeom prst="rect">
            <a:avLst/>
          </a:prstGeom>
        </p:spPr>
      </p:pic>
    </p:spTree>
    <p:extLst>
      <p:ext uri="{BB962C8B-B14F-4D97-AF65-F5344CB8AC3E}">
        <p14:creationId xmlns:p14="http://schemas.microsoft.com/office/powerpoint/2010/main" val="1792132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75</a:t>
            </a:fld>
            <a:endParaRPr lang="en-US" altLang="en-US"/>
          </a:p>
        </p:txBody>
      </p:sp>
      <p:pic>
        <p:nvPicPr>
          <p:cNvPr id="6" name="Picture 5">
            <a:extLst>
              <a:ext uri="{FF2B5EF4-FFF2-40B4-BE49-F238E27FC236}">
                <a16:creationId xmlns:a16="http://schemas.microsoft.com/office/drawing/2014/main" id="{CC808351-73F7-43D6-8C65-C3BD49075BFC}"/>
              </a:ext>
            </a:extLst>
          </p:cNvPr>
          <p:cNvPicPr>
            <a:picLocks noChangeAspect="1"/>
          </p:cNvPicPr>
          <p:nvPr/>
        </p:nvPicPr>
        <p:blipFill>
          <a:blip r:embed="rId3"/>
          <a:stretch>
            <a:fillRect/>
          </a:stretch>
        </p:blipFill>
        <p:spPr>
          <a:xfrm>
            <a:off x="0" y="979488"/>
            <a:ext cx="8963025" cy="2895600"/>
          </a:xfrm>
          <a:prstGeom prst="rect">
            <a:avLst/>
          </a:prstGeom>
        </p:spPr>
      </p:pic>
      <p:pic>
        <p:nvPicPr>
          <p:cNvPr id="8" name="Picture 7">
            <a:extLst>
              <a:ext uri="{FF2B5EF4-FFF2-40B4-BE49-F238E27FC236}">
                <a16:creationId xmlns:a16="http://schemas.microsoft.com/office/drawing/2014/main" id="{D99940E5-35FB-4BC0-8292-C658E10B1AA9}"/>
              </a:ext>
            </a:extLst>
          </p:cNvPr>
          <p:cNvPicPr>
            <a:picLocks noChangeAspect="1"/>
          </p:cNvPicPr>
          <p:nvPr/>
        </p:nvPicPr>
        <p:blipFill>
          <a:blip r:embed="rId4"/>
          <a:stretch>
            <a:fillRect/>
          </a:stretch>
        </p:blipFill>
        <p:spPr>
          <a:xfrm>
            <a:off x="0" y="3009900"/>
            <a:ext cx="8963025" cy="3390900"/>
          </a:xfrm>
          <a:prstGeom prst="rect">
            <a:avLst/>
          </a:prstGeom>
        </p:spPr>
      </p:pic>
    </p:spTree>
    <p:extLst>
      <p:ext uri="{BB962C8B-B14F-4D97-AF65-F5344CB8AC3E}">
        <p14:creationId xmlns:p14="http://schemas.microsoft.com/office/powerpoint/2010/main" val="2767479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76</a:t>
            </a:fld>
            <a:endParaRPr lang="en-US" altLang="en-US"/>
          </a:p>
        </p:txBody>
      </p:sp>
      <p:pic>
        <p:nvPicPr>
          <p:cNvPr id="5" name="Picture 4">
            <a:extLst>
              <a:ext uri="{FF2B5EF4-FFF2-40B4-BE49-F238E27FC236}">
                <a16:creationId xmlns:a16="http://schemas.microsoft.com/office/drawing/2014/main" id="{1199779B-D940-444E-A543-E4EDCBC1D340}"/>
              </a:ext>
            </a:extLst>
          </p:cNvPr>
          <p:cNvPicPr>
            <a:picLocks noChangeAspect="1"/>
          </p:cNvPicPr>
          <p:nvPr/>
        </p:nvPicPr>
        <p:blipFill>
          <a:blip r:embed="rId3"/>
          <a:stretch>
            <a:fillRect/>
          </a:stretch>
        </p:blipFill>
        <p:spPr>
          <a:xfrm>
            <a:off x="0" y="1143000"/>
            <a:ext cx="8932863" cy="5440362"/>
          </a:xfrm>
          <a:prstGeom prst="rect">
            <a:avLst/>
          </a:prstGeom>
        </p:spPr>
      </p:pic>
    </p:spTree>
    <p:extLst>
      <p:ext uri="{BB962C8B-B14F-4D97-AF65-F5344CB8AC3E}">
        <p14:creationId xmlns:p14="http://schemas.microsoft.com/office/powerpoint/2010/main" val="1876260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77</a:t>
            </a:fld>
            <a:endParaRPr lang="en-US" altLang="en-US"/>
          </a:p>
        </p:txBody>
      </p:sp>
      <p:pic>
        <p:nvPicPr>
          <p:cNvPr id="6" name="Picture 5">
            <a:extLst>
              <a:ext uri="{FF2B5EF4-FFF2-40B4-BE49-F238E27FC236}">
                <a16:creationId xmlns:a16="http://schemas.microsoft.com/office/drawing/2014/main" id="{B8F88EDE-0104-4F1C-82C6-0121A223A59D}"/>
              </a:ext>
            </a:extLst>
          </p:cNvPr>
          <p:cNvPicPr>
            <a:picLocks noChangeAspect="1"/>
          </p:cNvPicPr>
          <p:nvPr/>
        </p:nvPicPr>
        <p:blipFill>
          <a:blip r:embed="rId3"/>
          <a:stretch>
            <a:fillRect/>
          </a:stretch>
        </p:blipFill>
        <p:spPr>
          <a:xfrm>
            <a:off x="211137" y="1219200"/>
            <a:ext cx="8475663" cy="5364161"/>
          </a:xfrm>
          <a:prstGeom prst="rect">
            <a:avLst/>
          </a:prstGeom>
        </p:spPr>
      </p:pic>
      <p:sp>
        <p:nvSpPr>
          <p:cNvPr id="7" name="TextBox 6">
            <a:extLst>
              <a:ext uri="{FF2B5EF4-FFF2-40B4-BE49-F238E27FC236}">
                <a16:creationId xmlns:a16="http://schemas.microsoft.com/office/drawing/2014/main" id="{6731FE42-2E29-49C2-B593-F311708E6B33}"/>
              </a:ext>
            </a:extLst>
          </p:cNvPr>
          <p:cNvSpPr txBox="1"/>
          <p:nvPr/>
        </p:nvSpPr>
        <p:spPr>
          <a:xfrm>
            <a:off x="6172200" y="4953000"/>
            <a:ext cx="2438400" cy="1200329"/>
          </a:xfrm>
          <a:prstGeom prst="rect">
            <a:avLst/>
          </a:prstGeom>
          <a:noFill/>
        </p:spPr>
        <p:txBody>
          <a:bodyPr wrap="square" rtlCol="0">
            <a:spAutoFit/>
          </a:bodyPr>
          <a:lstStyle/>
          <a:p>
            <a:r>
              <a:rPr lang="en-US" b="1" dirty="0"/>
              <a:t>Here building class can send  message to office but vice versa is not true</a:t>
            </a:r>
            <a:r>
              <a:rPr lang="en-US" dirty="0"/>
              <a:t>.</a:t>
            </a:r>
            <a:endParaRPr lang="en-IN" dirty="0"/>
          </a:p>
        </p:txBody>
      </p:sp>
    </p:spTree>
    <p:extLst>
      <p:ext uri="{BB962C8B-B14F-4D97-AF65-F5344CB8AC3E}">
        <p14:creationId xmlns:p14="http://schemas.microsoft.com/office/powerpoint/2010/main" val="1463458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22C-E1D6-4F2A-9B56-491102C1F72D}"/>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E6AA1F88-8554-4F3A-ACF3-48606D9114A0}"/>
              </a:ext>
            </a:extLst>
          </p:cNvPr>
          <p:cNvSpPr>
            <a:spLocks noGrp="1"/>
          </p:cNvSpPr>
          <p:nvPr>
            <p:ph type="sldNum" sz="quarter" idx="10"/>
          </p:nvPr>
        </p:nvSpPr>
        <p:spPr/>
        <p:txBody>
          <a:bodyPr/>
          <a:lstStyle/>
          <a:p>
            <a:pPr>
              <a:defRPr/>
            </a:pPr>
            <a:fld id="{7C25196A-ECF6-4A56-914D-3A9D05A48131}" type="slidenum">
              <a:rPr lang="en-US" altLang="en-US" smtClean="0"/>
              <a:pPr>
                <a:defRPr/>
              </a:pPr>
              <a:t>78</a:t>
            </a:fld>
            <a:endParaRPr lang="en-US" altLang="en-US"/>
          </a:p>
        </p:txBody>
      </p:sp>
      <p:pic>
        <p:nvPicPr>
          <p:cNvPr id="5" name="Picture 4">
            <a:extLst>
              <a:ext uri="{FF2B5EF4-FFF2-40B4-BE49-F238E27FC236}">
                <a16:creationId xmlns:a16="http://schemas.microsoft.com/office/drawing/2014/main" id="{A4699537-9EFA-4FC2-BE92-9C4180BCAA30}"/>
              </a:ext>
            </a:extLst>
          </p:cNvPr>
          <p:cNvPicPr>
            <a:picLocks noChangeAspect="1"/>
          </p:cNvPicPr>
          <p:nvPr/>
        </p:nvPicPr>
        <p:blipFill>
          <a:blip r:embed="rId3"/>
          <a:stretch>
            <a:fillRect/>
          </a:stretch>
        </p:blipFill>
        <p:spPr>
          <a:xfrm>
            <a:off x="-1" y="990600"/>
            <a:ext cx="8932863" cy="5410199"/>
          </a:xfrm>
          <a:prstGeom prst="rect">
            <a:avLst/>
          </a:prstGeom>
        </p:spPr>
      </p:pic>
    </p:spTree>
    <p:extLst>
      <p:ext uri="{BB962C8B-B14F-4D97-AF65-F5344CB8AC3E}">
        <p14:creationId xmlns:p14="http://schemas.microsoft.com/office/powerpoint/2010/main" val="2036025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EB06-C00A-468D-A3BF-61A9157E8440}"/>
              </a:ext>
            </a:extLst>
          </p:cNvPr>
          <p:cNvSpPr>
            <a:spLocks noGrp="1"/>
          </p:cNvSpPr>
          <p:nvPr>
            <p:ph type="title"/>
          </p:nvPr>
        </p:nvSpPr>
        <p:spPr/>
        <p:txBody>
          <a:bodyPr/>
          <a:lstStyle/>
          <a:p>
            <a:r>
              <a:rPr lang="en-IN" dirty="0"/>
              <a:t>Class Diagram</a:t>
            </a:r>
          </a:p>
        </p:txBody>
      </p:sp>
      <p:sp>
        <p:nvSpPr>
          <p:cNvPr id="3" name="Slide Number Placeholder 2">
            <a:extLst>
              <a:ext uri="{FF2B5EF4-FFF2-40B4-BE49-F238E27FC236}">
                <a16:creationId xmlns:a16="http://schemas.microsoft.com/office/drawing/2014/main" id="{22E04FE6-F62F-49C3-92B0-CAC6BCF2616A}"/>
              </a:ext>
            </a:extLst>
          </p:cNvPr>
          <p:cNvSpPr>
            <a:spLocks noGrp="1"/>
          </p:cNvSpPr>
          <p:nvPr>
            <p:ph type="sldNum" sz="quarter" idx="10"/>
          </p:nvPr>
        </p:nvSpPr>
        <p:spPr/>
        <p:txBody>
          <a:bodyPr/>
          <a:lstStyle/>
          <a:p>
            <a:pPr>
              <a:defRPr/>
            </a:pPr>
            <a:fld id="{7C25196A-ECF6-4A56-914D-3A9D05A48131}" type="slidenum">
              <a:rPr lang="en-US" altLang="en-US" smtClean="0"/>
              <a:pPr>
                <a:defRPr/>
              </a:pPr>
              <a:t>79</a:t>
            </a:fld>
            <a:endParaRPr lang="en-US" altLang="en-US"/>
          </a:p>
        </p:txBody>
      </p:sp>
      <p:pic>
        <p:nvPicPr>
          <p:cNvPr id="5" name="Picture 4">
            <a:extLst>
              <a:ext uri="{FF2B5EF4-FFF2-40B4-BE49-F238E27FC236}">
                <a16:creationId xmlns:a16="http://schemas.microsoft.com/office/drawing/2014/main" id="{402966F2-4E92-4BAD-A1FC-F89FE8AE4E8C}"/>
              </a:ext>
            </a:extLst>
          </p:cNvPr>
          <p:cNvPicPr>
            <a:picLocks noChangeAspect="1"/>
          </p:cNvPicPr>
          <p:nvPr/>
        </p:nvPicPr>
        <p:blipFill>
          <a:blip r:embed="rId2"/>
          <a:stretch>
            <a:fillRect/>
          </a:stretch>
        </p:blipFill>
        <p:spPr>
          <a:xfrm>
            <a:off x="228600" y="1600200"/>
            <a:ext cx="8704263" cy="4983162"/>
          </a:xfrm>
          <a:prstGeom prst="rect">
            <a:avLst/>
          </a:prstGeom>
        </p:spPr>
      </p:pic>
    </p:spTree>
    <p:extLst>
      <p:ext uri="{BB962C8B-B14F-4D97-AF65-F5344CB8AC3E}">
        <p14:creationId xmlns:p14="http://schemas.microsoft.com/office/powerpoint/2010/main" val="412059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38AC-BC7D-4F96-B032-DFC3A8A48B83}"/>
              </a:ext>
            </a:extLst>
          </p:cNvPr>
          <p:cNvSpPr>
            <a:spLocks noGrp="1"/>
          </p:cNvSpPr>
          <p:nvPr>
            <p:ph type="title"/>
          </p:nvPr>
        </p:nvSpPr>
        <p:spPr/>
        <p:txBody>
          <a:bodyPr/>
          <a:lstStyle/>
          <a:p>
            <a:r>
              <a:rPr lang="en-IN" dirty="0"/>
              <a:t>UML</a:t>
            </a:r>
          </a:p>
        </p:txBody>
      </p:sp>
      <p:sp>
        <p:nvSpPr>
          <p:cNvPr id="4" name="Slide Number Placeholder 3">
            <a:extLst>
              <a:ext uri="{FF2B5EF4-FFF2-40B4-BE49-F238E27FC236}">
                <a16:creationId xmlns:a16="http://schemas.microsoft.com/office/drawing/2014/main" id="{A17908FE-4990-47BE-A9EB-F57F01265C11}"/>
              </a:ext>
            </a:extLst>
          </p:cNvPr>
          <p:cNvSpPr>
            <a:spLocks noGrp="1"/>
          </p:cNvSpPr>
          <p:nvPr>
            <p:ph type="sldNum" sz="quarter" idx="10"/>
          </p:nvPr>
        </p:nvSpPr>
        <p:spPr/>
        <p:txBody>
          <a:bodyPr/>
          <a:lstStyle/>
          <a:p>
            <a:pPr>
              <a:defRPr/>
            </a:pPr>
            <a:fld id="{B00B82FD-0104-47F7-AB88-5ABCFD619C6C}" type="slidenum">
              <a:rPr lang="en-US" altLang="en-US" smtClean="0"/>
              <a:pPr>
                <a:defRPr/>
              </a:pPr>
              <a:t>8</a:t>
            </a:fld>
            <a:endParaRPr lang="en-US" altLang="en-US"/>
          </a:p>
        </p:txBody>
      </p:sp>
      <p:pic>
        <p:nvPicPr>
          <p:cNvPr id="2050" name="Picture 2">
            <a:extLst>
              <a:ext uri="{FF2B5EF4-FFF2-40B4-BE49-F238E27FC236}">
                <a16:creationId xmlns:a16="http://schemas.microsoft.com/office/drawing/2014/main" id="{AF0D2349-CC3D-4987-A611-290AABE2BE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4119" y="1794801"/>
            <a:ext cx="8229600" cy="422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266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80</a:t>
            </a:fld>
            <a:endParaRPr lang="en-US" altLang="en-US"/>
          </a:p>
        </p:txBody>
      </p:sp>
      <p:pic>
        <p:nvPicPr>
          <p:cNvPr id="5" name="Picture 4">
            <a:extLst>
              <a:ext uri="{FF2B5EF4-FFF2-40B4-BE49-F238E27FC236}">
                <a16:creationId xmlns:a16="http://schemas.microsoft.com/office/drawing/2014/main" id="{BF7865D5-FC60-4124-A9CE-063C3DE752AD}"/>
              </a:ext>
            </a:extLst>
          </p:cNvPr>
          <p:cNvPicPr>
            <a:picLocks noChangeAspect="1"/>
          </p:cNvPicPr>
          <p:nvPr/>
        </p:nvPicPr>
        <p:blipFill>
          <a:blip r:embed="rId2"/>
          <a:stretch>
            <a:fillRect/>
          </a:stretch>
        </p:blipFill>
        <p:spPr>
          <a:xfrm>
            <a:off x="457199" y="1600200"/>
            <a:ext cx="8475663" cy="4648200"/>
          </a:xfrm>
          <a:prstGeom prst="rect">
            <a:avLst/>
          </a:prstGeom>
        </p:spPr>
      </p:pic>
    </p:spTree>
    <p:extLst>
      <p:ext uri="{BB962C8B-B14F-4D97-AF65-F5344CB8AC3E}">
        <p14:creationId xmlns:p14="http://schemas.microsoft.com/office/powerpoint/2010/main" val="2445383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81</a:t>
            </a:fld>
            <a:endParaRPr lang="en-US" altLang="en-US"/>
          </a:p>
        </p:txBody>
      </p:sp>
      <p:pic>
        <p:nvPicPr>
          <p:cNvPr id="6" name="Picture 5">
            <a:extLst>
              <a:ext uri="{FF2B5EF4-FFF2-40B4-BE49-F238E27FC236}">
                <a16:creationId xmlns:a16="http://schemas.microsoft.com/office/drawing/2014/main" id="{54FE2DEE-0F75-466F-A601-704D719DE21C}"/>
              </a:ext>
            </a:extLst>
          </p:cNvPr>
          <p:cNvPicPr>
            <a:picLocks noChangeAspect="1"/>
          </p:cNvPicPr>
          <p:nvPr/>
        </p:nvPicPr>
        <p:blipFill>
          <a:blip r:embed="rId2"/>
          <a:stretch>
            <a:fillRect/>
          </a:stretch>
        </p:blipFill>
        <p:spPr>
          <a:xfrm>
            <a:off x="457200" y="1143000"/>
            <a:ext cx="8001000" cy="4876800"/>
          </a:xfrm>
          <a:prstGeom prst="rect">
            <a:avLst/>
          </a:prstGeom>
        </p:spPr>
      </p:pic>
    </p:spTree>
    <p:extLst>
      <p:ext uri="{BB962C8B-B14F-4D97-AF65-F5344CB8AC3E}">
        <p14:creationId xmlns:p14="http://schemas.microsoft.com/office/powerpoint/2010/main" val="429944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82</a:t>
            </a:fld>
            <a:endParaRPr lang="en-US" altLang="en-US"/>
          </a:p>
        </p:txBody>
      </p:sp>
      <p:pic>
        <p:nvPicPr>
          <p:cNvPr id="5" name="Picture 4">
            <a:extLst>
              <a:ext uri="{FF2B5EF4-FFF2-40B4-BE49-F238E27FC236}">
                <a16:creationId xmlns:a16="http://schemas.microsoft.com/office/drawing/2014/main" id="{07CC07FE-AF7F-4BAD-9298-01BFA9AA9899}"/>
              </a:ext>
            </a:extLst>
          </p:cNvPr>
          <p:cNvPicPr>
            <a:picLocks noChangeAspect="1"/>
          </p:cNvPicPr>
          <p:nvPr/>
        </p:nvPicPr>
        <p:blipFill>
          <a:blip r:embed="rId2"/>
          <a:stretch>
            <a:fillRect/>
          </a:stretch>
        </p:blipFill>
        <p:spPr>
          <a:xfrm>
            <a:off x="228600" y="1219200"/>
            <a:ext cx="8458200" cy="5181600"/>
          </a:xfrm>
          <a:prstGeom prst="rect">
            <a:avLst/>
          </a:prstGeom>
        </p:spPr>
      </p:pic>
    </p:spTree>
    <p:extLst>
      <p:ext uri="{BB962C8B-B14F-4D97-AF65-F5344CB8AC3E}">
        <p14:creationId xmlns:p14="http://schemas.microsoft.com/office/powerpoint/2010/main" val="281338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83</a:t>
            </a:fld>
            <a:endParaRPr lang="en-US" altLang="en-US"/>
          </a:p>
        </p:txBody>
      </p:sp>
      <p:pic>
        <p:nvPicPr>
          <p:cNvPr id="6" name="Picture 5">
            <a:extLst>
              <a:ext uri="{FF2B5EF4-FFF2-40B4-BE49-F238E27FC236}">
                <a16:creationId xmlns:a16="http://schemas.microsoft.com/office/drawing/2014/main" id="{AA783EE5-2BCC-43FA-994E-D0522ABEC1E1}"/>
              </a:ext>
            </a:extLst>
          </p:cNvPr>
          <p:cNvPicPr>
            <a:picLocks noChangeAspect="1"/>
          </p:cNvPicPr>
          <p:nvPr/>
        </p:nvPicPr>
        <p:blipFill>
          <a:blip r:embed="rId2"/>
          <a:stretch>
            <a:fillRect/>
          </a:stretch>
        </p:blipFill>
        <p:spPr>
          <a:xfrm>
            <a:off x="304800" y="990600"/>
            <a:ext cx="8382000" cy="5715000"/>
          </a:xfrm>
          <a:prstGeom prst="rect">
            <a:avLst/>
          </a:prstGeom>
        </p:spPr>
      </p:pic>
    </p:spTree>
    <p:extLst>
      <p:ext uri="{BB962C8B-B14F-4D97-AF65-F5344CB8AC3E}">
        <p14:creationId xmlns:p14="http://schemas.microsoft.com/office/powerpoint/2010/main" val="14026262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84</a:t>
            </a:fld>
            <a:endParaRPr lang="en-US" altLang="en-US"/>
          </a:p>
        </p:txBody>
      </p:sp>
      <p:pic>
        <p:nvPicPr>
          <p:cNvPr id="5" name="Picture 4">
            <a:extLst>
              <a:ext uri="{FF2B5EF4-FFF2-40B4-BE49-F238E27FC236}">
                <a16:creationId xmlns:a16="http://schemas.microsoft.com/office/drawing/2014/main" id="{5C29E8CA-79F1-4DF0-B3C1-1A8D9E8A8A39}"/>
              </a:ext>
            </a:extLst>
          </p:cNvPr>
          <p:cNvPicPr>
            <a:picLocks noChangeAspect="1"/>
          </p:cNvPicPr>
          <p:nvPr/>
        </p:nvPicPr>
        <p:blipFill>
          <a:blip r:embed="rId2"/>
          <a:stretch>
            <a:fillRect/>
          </a:stretch>
        </p:blipFill>
        <p:spPr>
          <a:xfrm>
            <a:off x="-152400" y="1066801"/>
            <a:ext cx="8458199" cy="5334000"/>
          </a:xfrm>
          <a:prstGeom prst="rect">
            <a:avLst/>
          </a:prstGeom>
        </p:spPr>
      </p:pic>
    </p:spTree>
    <p:extLst>
      <p:ext uri="{BB962C8B-B14F-4D97-AF65-F5344CB8AC3E}">
        <p14:creationId xmlns:p14="http://schemas.microsoft.com/office/powerpoint/2010/main" val="41573556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85</a:t>
            </a:fld>
            <a:endParaRPr lang="en-US" altLang="en-US"/>
          </a:p>
        </p:txBody>
      </p:sp>
      <p:pic>
        <p:nvPicPr>
          <p:cNvPr id="6" name="Picture 5">
            <a:extLst>
              <a:ext uri="{FF2B5EF4-FFF2-40B4-BE49-F238E27FC236}">
                <a16:creationId xmlns:a16="http://schemas.microsoft.com/office/drawing/2014/main" id="{6179DFC6-DC8E-4C65-BF32-523660126CCA}"/>
              </a:ext>
            </a:extLst>
          </p:cNvPr>
          <p:cNvPicPr>
            <a:picLocks noChangeAspect="1"/>
          </p:cNvPicPr>
          <p:nvPr/>
        </p:nvPicPr>
        <p:blipFill>
          <a:blip r:embed="rId2"/>
          <a:stretch>
            <a:fillRect/>
          </a:stretch>
        </p:blipFill>
        <p:spPr>
          <a:xfrm>
            <a:off x="0" y="990600"/>
            <a:ext cx="9144000" cy="5867400"/>
          </a:xfrm>
          <a:prstGeom prst="rect">
            <a:avLst/>
          </a:prstGeom>
        </p:spPr>
      </p:pic>
    </p:spTree>
    <p:extLst>
      <p:ext uri="{BB962C8B-B14F-4D97-AF65-F5344CB8AC3E}">
        <p14:creationId xmlns:p14="http://schemas.microsoft.com/office/powerpoint/2010/main" val="3577532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Class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86</a:t>
            </a:fld>
            <a:endParaRPr lang="en-US" altLang="en-US"/>
          </a:p>
        </p:txBody>
      </p:sp>
      <p:pic>
        <p:nvPicPr>
          <p:cNvPr id="5" name="Picture 4">
            <a:extLst>
              <a:ext uri="{FF2B5EF4-FFF2-40B4-BE49-F238E27FC236}">
                <a16:creationId xmlns:a16="http://schemas.microsoft.com/office/drawing/2014/main" id="{C765C009-E304-468E-A612-4888C36EEC79}"/>
              </a:ext>
            </a:extLst>
          </p:cNvPr>
          <p:cNvPicPr>
            <a:picLocks noChangeAspect="1"/>
          </p:cNvPicPr>
          <p:nvPr/>
        </p:nvPicPr>
        <p:blipFill>
          <a:blip r:embed="rId2"/>
          <a:stretch>
            <a:fillRect/>
          </a:stretch>
        </p:blipFill>
        <p:spPr>
          <a:xfrm>
            <a:off x="152401" y="1219200"/>
            <a:ext cx="8534400" cy="5105400"/>
          </a:xfrm>
          <a:prstGeom prst="rect">
            <a:avLst/>
          </a:prstGeom>
        </p:spPr>
      </p:pic>
    </p:spTree>
    <p:extLst>
      <p:ext uri="{BB962C8B-B14F-4D97-AF65-F5344CB8AC3E}">
        <p14:creationId xmlns:p14="http://schemas.microsoft.com/office/powerpoint/2010/main" val="60452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87</a:t>
            </a:fld>
            <a:endParaRPr lang="en-US" altLang="en-US"/>
          </a:p>
        </p:txBody>
      </p:sp>
      <p:sp>
        <p:nvSpPr>
          <p:cNvPr id="4" name="TextBox 3">
            <a:extLst>
              <a:ext uri="{FF2B5EF4-FFF2-40B4-BE49-F238E27FC236}">
                <a16:creationId xmlns:a16="http://schemas.microsoft.com/office/drawing/2014/main" id="{CD8239E9-2356-4AA9-BD25-0F2F417B0048}"/>
              </a:ext>
            </a:extLst>
          </p:cNvPr>
          <p:cNvSpPr txBox="1"/>
          <p:nvPr/>
        </p:nvSpPr>
        <p:spPr>
          <a:xfrm>
            <a:off x="571500" y="2252008"/>
            <a:ext cx="8001000" cy="3046988"/>
          </a:xfrm>
          <a:prstGeom prst="rect">
            <a:avLst/>
          </a:prstGeom>
          <a:noFill/>
        </p:spPr>
        <p:txBody>
          <a:bodyPr wrap="square" rtlCol="0">
            <a:spAutoFit/>
          </a:bodyPr>
          <a:lstStyle/>
          <a:p>
            <a:pPr marL="342900" indent="-342900">
              <a:buFont typeface="Arial" panose="020B0604020202020204" pitchFamily="34" charset="0"/>
              <a:buChar char="•"/>
            </a:pPr>
            <a:r>
              <a:rPr lang="en-GB" sz="2400" b="0" i="0" dirty="0">
                <a:solidFill>
                  <a:srgbClr val="282C33"/>
                </a:solidFill>
                <a:effectLst/>
                <a:latin typeface="Times New Roman" panose="02020603050405020304" pitchFamily="18" charset="0"/>
                <a:cs typeface="Times New Roman" panose="02020603050405020304" pitchFamily="18" charset="0"/>
              </a:rPr>
              <a:t>A UML object diagram represents a specific instance of a class diagram at a certain moment in time.</a:t>
            </a:r>
          </a:p>
          <a:p>
            <a:pPr marL="342900" indent="-342900">
              <a:buFont typeface="Arial" panose="020B0604020202020204" pitchFamily="34" charset="0"/>
              <a:buChar char="•"/>
            </a:pPr>
            <a:endParaRPr lang="en-GB" sz="2400" b="0" i="0" dirty="0">
              <a:solidFill>
                <a:srgbClr val="282C33"/>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b="0" i="0" dirty="0">
                <a:solidFill>
                  <a:srgbClr val="282C33"/>
                </a:solidFill>
                <a:effectLst/>
                <a:latin typeface="Times New Roman" panose="02020603050405020304" pitchFamily="18" charset="0"/>
                <a:cs typeface="Times New Roman" panose="02020603050405020304" pitchFamily="18" charset="0"/>
              </a:rPr>
              <a:t>An object diagram focuses on the attributes of a set of objects and how those objects relate to each other.</a:t>
            </a:r>
          </a:p>
          <a:p>
            <a:pPr marL="342900" indent="-342900">
              <a:buFont typeface="Arial" panose="020B0604020202020204" pitchFamily="34" charset="0"/>
              <a:buChar char="•"/>
            </a:pPr>
            <a:endParaRPr lang="en-GB" sz="2400" b="0" i="0" dirty="0">
              <a:solidFill>
                <a:srgbClr val="282C33"/>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dirty="0">
                <a:solidFill>
                  <a:srgbClr val="282C33"/>
                </a:solidFill>
                <a:latin typeface="Times New Roman" panose="02020603050405020304" pitchFamily="18" charset="0"/>
                <a:cs typeface="Times New Roman" panose="02020603050405020304" pitchFamily="18" charset="0"/>
              </a:rPr>
              <a:t>They are be useful to explain smaller portions of your system, when your system class diagram is very complex</a:t>
            </a:r>
            <a:endParaRPr lang="en-IN" sz="2400" dirty="0">
              <a:solidFill>
                <a:srgbClr val="282C33"/>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05774B-6FE3-4CA8-8CD9-92DD18FE9B36}"/>
              </a:ext>
            </a:extLst>
          </p:cNvPr>
          <p:cNvSpPr txBox="1"/>
          <p:nvPr/>
        </p:nvSpPr>
        <p:spPr>
          <a:xfrm>
            <a:off x="914400" y="1295400"/>
            <a:ext cx="4114800" cy="369332"/>
          </a:xfrm>
          <a:prstGeom prst="rect">
            <a:avLst/>
          </a:prstGeom>
          <a:noFill/>
        </p:spPr>
        <p:txBody>
          <a:bodyPr wrap="square" rtlCol="0">
            <a:spAutoFit/>
          </a:bodyPr>
          <a:lstStyle/>
          <a:p>
            <a:r>
              <a:rPr lang="en-US" b="1" dirty="0"/>
              <a:t>Structural Diagram</a:t>
            </a:r>
            <a:endParaRPr lang="en-IN" b="1" dirty="0"/>
          </a:p>
        </p:txBody>
      </p:sp>
    </p:spTree>
    <p:extLst>
      <p:ext uri="{BB962C8B-B14F-4D97-AF65-F5344CB8AC3E}">
        <p14:creationId xmlns:p14="http://schemas.microsoft.com/office/powerpoint/2010/main" val="1610685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88</a:t>
            </a:fld>
            <a:endParaRPr lang="en-US" altLang="en-US"/>
          </a:p>
        </p:txBody>
      </p:sp>
      <p:sp>
        <p:nvSpPr>
          <p:cNvPr id="4" name="TextBox 3">
            <a:extLst>
              <a:ext uri="{FF2B5EF4-FFF2-40B4-BE49-F238E27FC236}">
                <a16:creationId xmlns:a16="http://schemas.microsoft.com/office/drawing/2014/main" id="{CD8239E9-2356-4AA9-BD25-0F2F417B0048}"/>
              </a:ext>
            </a:extLst>
          </p:cNvPr>
          <p:cNvSpPr txBox="1"/>
          <p:nvPr/>
        </p:nvSpPr>
        <p:spPr>
          <a:xfrm>
            <a:off x="571500" y="1905000"/>
            <a:ext cx="8001000" cy="4154984"/>
          </a:xfrm>
          <a:prstGeom prst="rect">
            <a:avLst/>
          </a:prstGeom>
          <a:noFill/>
        </p:spPr>
        <p:txBody>
          <a:bodyPr wrap="square" rtlCol="0">
            <a:spAutoFit/>
          </a:bodyPr>
          <a:lstStyle/>
          <a:p>
            <a:pPr marL="342900" indent="-342900">
              <a:buFont typeface="Arial" panose="020B0604020202020204" pitchFamily="34" charset="0"/>
              <a:buChar char="•"/>
            </a:pPr>
            <a:r>
              <a:rPr lang="en-IN" sz="2400" b="1" i="0" dirty="0">
                <a:solidFill>
                  <a:srgbClr val="282C33"/>
                </a:solidFill>
                <a:effectLst/>
                <a:latin typeface="Graphik"/>
              </a:rPr>
              <a:t>Object diagram elements</a:t>
            </a:r>
          </a:p>
          <a:p>
            <a:pPr marL="342900" indent="-342900">
              <a:buFont typeface="Arial" panose="020B0604020202020204" pitchFamily="34" charset="0"/>
              <a:buChar char="•"/>
            </a:pPr>
            <a:r>
              <a:rPr lang="en-GB" sz="2400" b="0" i="0" dirty="0">
                <a:solidFill>
                  <a:srgbClr val="282C33"/>
                </a:solidFill>
                <a:effectLst/>
                <a:latin typeface="Graphik"/>
              </a:rPr>
              <a:t>Object diagrams are simple to create: they're made from objects, represented by rectangles, linked together with lines. </a:t>
            </a:r>
          </a:p>
          <a:p>
            <a:endParaRPr lang="en-GB" sz="2400" b="0" i="0" dirty="0">
              <a:solidFill>
                <a:srgbClr val="282C33"/>
              </a:solidFill>
              <a:effectLst/>
              <a:latin typeface="Graphik"/>
            </a:endParaRPr>
          </a:p>
          <a:p>
            <a:pPr algn="l"/>
            <a:r>
              <a:rPr lang="en-GB" sz="2400" dirty="0">
                <a:solidFill>
                  <a:srgbClr val="282C33"/>
                </a:solidFill>
                <a:latin typeface="Graphik"/>
                <a:cs typeface="Times New Roman" panose="02020603050405020304" pitchFamily="18" charset="0"/>
              </a:rPr>
              <a:t>(</a:t>
            </a:r>
            <a:r>
              <a:rPr lang="en-GB" sz="2400" dirty="0" err="1">
                <a:solidFill>
                  <a:srgbClr val="282C33"/>
                </a:solidFill>
                <a:latin typeface="Graphik"/>
                <a:cs typeface="Times New Roman" panose="02020603050405020304" pitchFamily="18" charset="0"/>
              </a:rPr>
              <a:t>i</a:t>
            </a:r>
            <a:r>
              <a:rPr lang="en-GB" sz="2400" dirty="0">
                <a:solidFill>
                  <a:srgbClr val="282C33"/>
                </a:solidFill>
                <a:latin typeface="Graphik"/>
                <a:cs typeface="Times New Roman" panose="02020603050405020304" pitchFamily="18" charset="0"/>
              </a:rPr>
              <a:t>)</a:t>
            </a:r>
            <a:r>
              <a:rPr lang="en-GB" sz="2400" b="1" i="0" dirty="0">
                <a:solidFill>
                  <a:srgbClr val="282C33"/>
                </a:solidFill>
                <a:effectLst/>
                <a:latin typeface="Graphik"/>
              </a:rPr>
              <a:t> Objects</a:t>
            </a:r>
          </a:p>
          <a:p>
            <a:pPr algn="l"/>
            <a:r>
              <a:rPr lang="en-GB" sz="2400" b="0" i="0" dirty="0">
                <a:solidFill>
                  <a:srgbClr val="282C33"/>
                </a:solidFill>
                <a:effectLst/>
                <a:latin typeface="Graphik"/>
              </a:rPr>
              <a:t>Objects are instances of a class. For example, if "car" is a class, a 2007 Nissan Altima is an object of a class.</a:t>
            </a:r>
          </a:p>
          <a:p>
            <a:pPr algn="l"/>
            <a:endParaRPr lang="en-GB" sz="2400" dirty="0">
              <a:solidFill>
                <a:srgbClr val="282C33"/>
              </a:solidFill>
              <a:latin typeface="Graphik"/>
            </a:endParaRPr>
          </a:p>
          <a:p>
            <a:pPr algn="l"/>
            <a:endParaRPr lang="en-GB" sz="2400" b="0" i="0" dirty="0">
              <a:solidFill>
                <a:srgbClr val="282C33"/>
              </a:solidFill>
              <a:effectLst/>
              <a:latin typeface="Graphik"/>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05774B-6FE3-4CA8-8CD9-92DD18FE9B36}"/>
              </a:ext>
            </a:extLst>
          </p:cNvPr>
          <p:cNvSpPr txBox="1"/>
          <p:nvPr/>
        </p:nvSpPr>
        <p:spPr>
          <a:xfrm>
            <a:off x="914400" y="1295400"/>
            <a:ext cx="4114800" cy="369332"/>
          </a:xfrm>
          <a:prstGeom prst="rect">
            <a:avLst/>
          </a:prstGeom>
          <a:noFill/>
        </p:spPr>
        <p:txBody>
          <a:bodyPr wrap="square" rtlCol="0">
            <a:spAutoFit/>
          </a:bodyPr>
          <a:lstStyle/>
          <a:p>
            <a:r>
              <a:rPr lang="en-US" b="1" dirty="0"/>
              <a:t>Structural Diagram</a:t>
            </a:r>
            <a:endParaRPr lang="en-IN" b="1" dirty="0"/>
          </a:p>
        </p:txBody>
      </p:sp>
      <p:pic>
        <p:nvPicPr>
          <p:cNvPr id="9" name="Picture 8">
            <a:extLst>
              <a:ext uri="{FF2B5EF4-FFF2-40B4-BE49-F238E27FC236}">
                <a16:creationId xmlns:a16="http://schemas.microsoft.com/office/drawing/2014/main" id="{0AF8FE6C-628A-4F80-950B-5A8FB4588CAA}"/>
              </a:ext>
            </a:extLst>
          </p:cNvPr>
          <p:cNvPicPr>
            <a:picLocks noChangeAspect="1"/>
          </p:cNvPicPr>
          <p:nvPr/>
        </p:nvPicPr>
        <p:blipFill>
          <a:blip r:embed="rId3"/>
          <a:stretch>
            <a:fillRect/>
          </a:stretch>
        </p:blipFill>
        <p:spPr>
          <a:xfrm>
            <a:off x="2185987" y="5105400"/>
            <a:ext cx="6386513" cy="1219201"/>
          </a:xfrm>
          <a:prstGeom prst="rect">
            <a:avLst/>
          </a:prstGeom>
        </p:spPr>
      </p:pic>
      <p:sp>
        <p:nvSpPr>
          <p:cNvPr id="11" name="TextBox 10">
            <a:extLst>
              <a:ext uri="{FF2B5EF4-FFF2-40B4-BE49-F238E27FC236}">
                <a16:creationId xmlns:a16="http://schemas.microsoft.com/office/drawing/2014/main" id="{B9942DE0-6B66-4D79-8EFC-A5995BC968BE}"/>
              </a:ext>
            </a:extLst>
          </p:cNvPr>
          <p:cNvSpPr txBox="1"/>
          <p:nvPr/>
        </p:nvSpPr>
        <p:spPr>
          <a:xfrm>
            <a:off x="304800" y="5105400"/>
            <a:ext cx="1981200" cy="369332"/>
          </a:xfrm>
          <a:prstGeom prst="rect">
            <a:avLst/>
          </a:prstGeom>
          <a:noFill/>
        </p:spPr>
        <p:txBody>
          <a:bodyPr wrap="square" rtlCol="0">
            <a:spAutoFit/>
          </a:bodyPr>
          <a:lstStyle/>
          <a:p>
            <a:r>
              <a:rPr lang="en-US" dirty="0">
                <a:solidFill>
                  <a:srgbClr val="FF0000"/>
                </a:solidFill>
              </a:rPr>
              <a:t>Symbol for object</a:t>
            </a:r>
            <a:endParaRPr lang="en-IN" dirty="0">
              <a:solidFill>
                <a:srgbClr val="FF0000"/>
              </a:solidFill>
            </a:endParaRPr>
          </a:p>
        </p:txBody>
      </p:sp>
    </p:spTree>
    <p:extLst>
      <p:ext uri="{BB962C8B-B14F-4D97-AF65-F5344CB8AC3E}">
        <p14:creationId xmlns:p14="http://schemas.microsoft.com/office/powerpoint/2010/main" val="11592119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89</a:t>
            </a:fld>
            <a:endParaRPr lang="en-US" altLang="en-US"/>
          </a:p>
        </p:txBody>
      </p:sp>
      <p:sp>
        <p:nvSpPr>
          <p:cNvPr id="4" name="TextBox 3">
            <a:extLst>
              <a:ext uri="{FF2B5EF4-FFF2-40B4-BE49-F238E27FC236}">
                <a16:creationId xmlns:a16="http://schemas.microsoft.com/office/drawing/2014/main" id="{CD8239E9-2356-4AA9-BD25-0F2F417B0048}"/>
              </a:ext>
            </a:extLst>
          </p:cNvPr>
          <p:cNvSpPr txBox="1"/>
          <p:nvPr/>
        </p:nvSpPr>
        <p:spPr>
          <a:xfrm>
            <a:off x="571500" y="1905000"/>
            <a:ext cx="8001000" cy="830997"/>
          </a:xfrm>
          <a:prstGeom prst="rect">
            <a:avLst/>
          </a:prstGeom>
          <a:noFill/>
        </p:spPr>
        <p:txBody>
          <a:bodyPr wrap="square" rtlCol="0">
            <a:spAutoFit/>
          </a:bodyPr>
          <a:lstStyle/>
          <a:p>
            <a:pPr marL="342900" indent="-342900">
              <a:buFont typeface="Arial" panose="020B0604020202020204" pitchFamily="34" charset="0"/>
              <a:buChar char="•"/>
            </a:pPr>
            <a:r>
              <a:rPr lang="en-IN" sz="2400" b="1" i="0" dirty="0">
                <a:solidFill>
                  <a:srgbClr val="282C33"/>
                </a:solidFill>
                <a:effectLst/>
                <a:latin typeface="Graphik"/>
              </a:rPr>
              <a:t>Object diagram elements</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05774B-6FE3-4CA8-8CD9-92DD18FE9B36}"/>
              </a:ext>
            </a:extLst>
          </p:cNvPr>
          <p:cNvSpPr txBox="1"/>
          <p:nvPr/>
        </p:nvSpPr>
        <p:spPr>
          <a:xfrm>
            <a:off x="914400" y="1295400"/>
            <a:ext cx="4114800" cy="369332"/>
          </a:xfrm>
          <a:prstGeom prst="rect">
            <a:avLst/>
          </a:prstGeom>
          <a:noFill/>
        </p:spPr>
        <p:txBody>
          <a:bodyPr wrap="square" rtlCol="0">
            <a:spAutoFit/>
          </a:bodyPr>
          <a:lstStyle/>
          <a:p>
            <a:r>
              <a:rPr lang="en-US" b="1" dirty="0"/>
              <a:t>Structural Diagram</a:t>
            </a:r>
            <a:endParaRPr lang="en-IN" b="1" dirty="0"/>
          </a:p>
        </p:txBody>
      </p:sp>
      <p:sp>
        <p:nvSpPr>
          <p:cNvPr id="10" name="TextBox 9">
            <a:extLst>
              <a:ext uri="{FF2B5EF4-FFF2-40B4-BE49-F238E27FC236}">
                <a16:creationId xmlns:a16="http://schemas.microsoft.com/office/drawing/2014/main" id="{49E33E5E-017C-4F79-88BA-1CE0BC713B3C}"/>
              </a:ext>
            </a:extLst>
          </p:cNvPr>
          <p:cNvSpPr txBox="1"/>
          <p:nvPr/>
        </p:nvSpPr>
        <p:spPr>
          <a:xfrm>
            <a:off x="457200" y="2590800"/>
            <a:ext cx="7772400" cy="1477328"/>
          </a:xfrm>
          <a:prstGeom prst="rect">
            <a:avLst/>
          </a:prstGeom>
          <a:noFill/>
        </p:spPr>
        <p:txBody>
          <a:bodyPr wrap="square">
            <a:spAutoFit/>
          </a:bodyPr>
          <a:lstStyle/>
          <a:p>
            <a:r>
              <a:rPr lang="en-IN" b="1" i="0" dirty="0">
                <a:effectLst/>
                <a:latin typeface="Times New Roman" panose="02020603050405020304" pitchFamily="18" charset="0"/>
                <a:cs typeface="Times New Roman" panose="02020603050405020304" pitchFamily="18" charset="0"/>
              </a:rPr>
              <a:t>Object Attributes</a:t>
            </a:r>
            <a:r>
              <a:rPr lang="en-IN" b="0" i="0" dirty="0">
                <a:effectLst/>
                <a:latin typeface="Times New Roman" panose="02020603050405020304" pitchFamily="18" charset="0"/>
                <a:cs typeface="Times New Roman" panose="02020603050405020304" pitchFamily="18" charset="0"/>
              </a:rPr>
              <a:t>:</a:t>
            </a:r>
          </a:p>
          <a:p>
            <a:r>
              <a:rPr lang="en-GB" b="0" i="0" dirty="0">
                <a:effectLst/>
                <a:latin typeface="Times New Roman" panose="02020603050405020304" pitchFamily="18" charset="0"/>
                <a:cs typeface="Times New Roman" panose="02020603050405020304" pitchFamily="18" charset="0"/>
              </a:rPr>
              <a:t>Similar to classes, you are able to list object attributes inside a separate compartment. However, unlike classes, object attributes should have values assigned for them.</a:t>
            </a:r>
          </a:p>
          <a:p>
            <a:endParaRPr lang="en-IN" dirty="0"/>
          </a:p>
        </p:txBody>
      </p:sp>
      <p:pic>
        <p:nvPicPr>
          <p:cNvPr id="5122" name="Picture 2" descr="Object Diagram Notation: Object Attribute">
            <a:extLst>
              <a:ext uri="{FF2B5EF4-FFF2-40B4-BE49-F238E27FC236}">
                <a16:creationId xmlns:a16="http://schemas.microsoft.com/office/drawing/2014/main" id="{27890305-6401-4488-A5F1-5E88666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343400"/>
            <a:ext cx="4589463" cy="111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74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lIns="81967" tIns="40984" rIns="81967" bIns="40984"/>
          <a:lstStyle/>
          <a:p>
            <a:r>
              <a:rPr lang="en-US"/>
              <a:t>Use Cases</a:t>
            </a:r>
          </a:p>
        </p:txBody>
      </p:sp>
      <p:sp>
        <p:nvSpPr>
          <p:cNvPr id="755715" name="Rectangle 3"/>
          <p:cNvSpPr>
            <a:spLocks noGrp="1" noChangeArrowheads="1"/>
          </p:cNvSpPr>
          <p:nvPr>
            <p:ph type="body" idx="1"/>
          </p:nvPr>
        </p:nvSpPr>
        <p:spPr>
          <a:xfrm>
            <a:off x="228600" y="1426782"/>
            <a:ext cx="8470392" cy="4516818"/>
          </a:xfrm>
        </p:spPr>
        <p:txBody>
          <a:bodyPr lIns="81967" tIns="40984" rIns="81967" bIns="40984"/>
          <a:lstStyle/>
          <a:p>
            <a:r>
              <a:rPr lang="en-GB" sz="2775" dirty="0"/>
              <a:t>What is a Use Case</a:t>
            </a:r>
          </a:p>
          <a:p>
            <a:pPr lvl="1">
              <a:buClr>
                <a:schemeClr val="bg1"/>
              </a:buClr>
              <a:buFont typeface="Wingdings" pitchFamily="2" charset="2"/>
              <a:buChar char="§"/>
            </a:pPr>
            <a:r>
              <a:rPr lang="en-GB" sz="2475" dirty="0"/>
              <a:t>A formal way of representing how a business system interacts with its environment</a:t>
            </a:r>
          </a:p>
          <a:p>
            <a:pPr lvl="1">
              <a:buClr>
                <a:schemeClr val="bg1"/>
              </a:buClr>
              <a:buFont typeface="Wingdings" pitchFamily="2" charset="2"/>
              <a:buChar char="§"/>
            </a:pPr>
            <a:r>
              <a:rPr lang="en-GB" sz="2475" dirty="0"/>
              <a:t>Illustrates the activities that are performed by the users of the system</a:t>
            </a:r>
          </a:p>
          <a:p>
            <a:pPr lvl="1">
              <a:buClr>
                <a:schemeClr val="bg1"/>
              </a:buClr>
              <a:buFont typeface="Wingdings" pitchFamily="2" charset="2"/>
              <a:buChar char="§"/>
            </a:pPr>
            <a:r>
              <a:rPr lang="en-GB" sz="2475" dirty="0"/>
              <a:t>A </a:t>
            </a:r>
            <a:r>
              <a:rPr lang="en-GB" sz="2475" u="sng" dirty="0"/>
              <a:t>scenario</a:t>
            </a:r>
            <a:r>
              <a:rPr lang="en-GB" sz="2475" dirty="0"/>
              <a:t>-based technique in the UML</a:t>
            </a:r>
          </a:p>
          <a:p>
            <a:pPr lvl="1">
              <a:buClr>
                <a:schemeClr val="bg1"/>
              </a:buClr>
              <a:buFont typeface="Wingdings" pitchFamily="2" charset="2"/>
              <a:buChar char="§"/>
            </a:pPr>
            <a:r>
              <a:rPr lang="en-US" sz="2250" dirty="0"/>
              <a:t>A sequence of actions a system performs that yields a valuable result for a particular actor.</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a:defRPr/>
            </a:pPr>
            <a:fld id="{7C25196A-ECF6-4A56-914D-3A9D05A48131}" type="slidenum">
              <a:rPr lang="en-US" altLang="en-US" smtClean="0"/>
              <a:pPr>
                <a:defRPr/>
              </a:pPr>
              <a:t>90</a:t>
            </a:fld>
            <a:endParaRPr lang="en-US" altLang="en-US"/>
          </a:p>
        </p:txBody>
      </p:sp>
      <p:sp>
        <p:nvSpPr>
          <p:cNvPr id="4" name="TextBox 3">
            <a:extLst>
              <a:ext uri="{FF2B5EF4-FFF2-40B4-BE49-F238E27FC236}">
                <a16:creationId xmlns:a16="http://schemas.microsoft.com/office/drawing/2014/main" id="{CD8239E9-2356-4AA9-BD25-0F2F417B0048}"/>
              </a:ext>
            </a:extLst>
          </p:cNvPr>
          <p:cNvSpPr txBox="1"/>
          <p:nvPr/>
        </p:nvSpPr>
        <p:spPr>
          <a:xfrm>
            <a:off x="152400" y="1905000"/>
            <a:ext cx="5029200" cy="4524315"/>
          </a:xfrm>
          <a:prstGeom prst="rect">
            <a:avLst/>
          </a:prstGeom>
          <a:noFill/>
        </p:spPr>
        <p:txBody>
          <a:bodyPr wrap="square" rtlCol="0">
            <a:spAutoFit/>
          </a:bodyPr>
          <a:lstStyle/>
          <a:p>
            <a:pPr marL="342900" indent="-342900">
              <a:buFont typeface="Arial" panose="020B0604020202020204" pitchFamily="34" charset="0"/>
              <a:buChar char="•"/>
            </a:pPr>
            <a:r>
              <a:rPr lang="en-IN" sz="2400" b="1" i="0" dirty="0">
                <a:solidFill>
                  <a:srgbClr val="282C33"/>
                </a:solidFill>
                <a:effectLst/>
                <a:latin typeface="Graphik"/>
              </a:rPr>
              <a:t>Object diagram elements</a:t>
            </a:r>
          </a:p>
          <a:p>
            <a:endParaRPr lang="en-GB" sz="2400" b="0" i="0" dirty="0">
              <a:solidFill>
                <a:srgbClr val="282C33"/>
              </a:solidFill>
              <a:effectLst/>
              <a:latin typeface="Graphik"/>
            </a:endParaRPr>
          </a:p>
          <a:p>
            <a:r>
              <a:rPr lang="en-GB" sz="2400" dirty="0">
                <a:solidFill>
                  <a:srgbClr val="282C33"/>
                </a:solidFill>
                <a:latin typeface="Graphik"/>
                <a:cs typeface="Times New Roman" panose="02020603050405020304" pitchFamily="18" charset="0"/>
              </a:rPr>
              <a:t>(ii)</a:t>
            </a:r>
            <a:r>
              <a:rPr lang="en-IN" sz="2400" b="1" i="0" dirty="0">
                <a:solidFill>
                  <a:srgbClr val="282C33"/>
                </a:solidFill>
                <a:effectLst/>
                <a:latin typeface="Graphik"/>
              </a:rPr>
              <a:t>Class titles</a:t>
            </a:r>
          </a:p>
          <a:p>
            <a:pPr algn="l"/>
            <a:endParaRPr lang="en-GB" sz="2400" b="1" i="0" dirty="0">
              <a:solidFill>
                <a:srgbClr val="282C33"/>
              </a:solidFill>
              <a:effectLst/>
              <a:latin typeface="Graphik"/>
            </a:endParaRPr>
          </a:p>
          <a:p>
            <a:pPr algn="l"/>
            <a:r>
              <a:rPr lang="en-GB" sz="2400" b="0" i="0" dirty="0">
                <a:solidFill>
                  <a:srgbClr val="282C33"/>
                </a:solidFill>
                <a:effectLst/>
                <a:latin typeface="Graphik"/>
              </a:rPr>
              <a:t>Class titles are the specific attributes of a given class. In the</a:t>
            </a:r>
            <a:r>
              <a:rPr lang="en-GB" sz="2400" b="0" i="0" u="sng" dirty="0">
                <a:solidFill>
                  <a:srgbClr val="282C33"/>
                </a:solidFill>
                <a:effectLst/>
                <a:latin typeface="Graphik"/>
              </a:rPr>
              <a:t> </a:t>
            </a:r>
            <a:r>
              <a:rPr lang="en-GB" sz="2400" u="sng" dirty="0">
                <a:solidFill>
                  <a:srgbClr val="282C33"/>
                </a:solidFill>
                <a:latin typeface="Graphik"/>
                <a:hlinkClick r:id="rId2">
                  <a:extLst>
                    <a:ext uri="{A12FA001-AC4F-418D-AE19-62706E023703}">
                      <ahyp:hlinkClr xmlns:ahyp="http://schemas.microsoft.com/office/drawing/2018/hyperlinkcolor" val="tx"/>
                    </a:ext>
                  </a:extLst>
                </a:hlinkClick>
              </a:rPr>
              <a:t>family tree object diagram</a:t>
            </a:r>
            <a:r>
              <a:rPr lang="en-GB" sz="2400" b="0" i="0" u="sng" dirty="0">
                <a:solidFill>
                  <a:srgbClr val="282C33"/>
                </a:solidFill>
                <a:effectLst/>
                <a:latin typeface="Graphik"/>
              </a:rPr>
              <a:t>,</a:t>
            </a:r>
            <a:r>
              <a:rPr lang="en-GB" sz="2400" b="0" i="0" dirty="0">
                <a:solidFill>
                  <a:srgbClr val="282C33"/>
                </a:solidFill>
                <a:effectLst/>
                <a:latin typeface="Graphik"/>
              </a:rPr>
              <a:t> class titles include the name, gender, and age of the family members. You can list class titles as items on the object or even in the properties of the object itself (such as </a:t>
            </a:r>
            <a:r>
              <a:rPr lang="en-GB" sz="2400" b="0" i="0" dirty="0" err="1">
                <a:solidFill>
                  <a:srgbClr val="282C33"/>
                </a:solidFill>
                <a:effectLst/>
                <a:latin typeface="Graphik"/>
              </a:rPr>
              <a:t>color</a:t>
            </a:r>
            <a:r>
              <a:rPr lang="en-GB" sz="2400" b="0" i="0" dirty="0">
                <a:solidFill>
                  <a:srgbClr val="282C33"/>
                </a:solidFill>
                <a:effectLst/>
                <a:latin typeface="Graphik"/>
              </a:rPr>
              <a:t>).</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05774B-6FE3-4CA8-8CD9-92DD18FE9B36}"/>
              </a:ext>
            </a:extLst>
          </p:cNvPr>
          <p:cNvSpPr txBox="1"/>
          <p:nvPr/>
        </p:nvSpPr>
        <p:spPr>
          <a:xfrm>
            <a:off x="914400" y="1295400"/>
            <a:ext cx="4114800" cy="369332"/>
          </a:xfrm>
          <a:prstGeom prst="rect">
            <a:avLst/>
          </a:prstGeom>
          <a:noFill/>
        </p:spPr>
        <p:txBody>
          <a:bodyPr wrap="square" rtlCol="0">
            <a:spAutoFit/>
          </a:bodyPr>
          <a:lstStyle/>
          <a:p>
            <a:r>
              <a:rPr lang="en-US" b="1" dirty="0"/>
              <a:t>Structural Diagram</a:t>
            </a:r>
            <a:endParaRPr lang="en-IN" b="1" dirty="0"/>
          </a:p>
        </p:txBody>
      </p:sp>
      <p:pic>
        <p:nvPicPr>
          <p:cNvPr id="3074" name="Picture 2" descr="Object Diagram - Class Titles">
            <a:extLst>
              <a:ext uri="{FF2B5EF4-FFF2-40B4-BE49-F238E27FC236}">
                <a16:creationId xmlns:a16="http://schemas.microsoft.com/office/drawing/2014/main" id="{925C810A-A8AE-4828-822E-21172E434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664732"/>
            <a:ext cx="3963987" cy="491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1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CD8239E9-2356-4AA9-BD25-0F2F417B0048}"/>
              </a:ext>
            </a:extLst>
          </p:cNvPr>
          <p:cNvSpPr txBox="1"/>
          <p:nvPr/>
        </p:nvSpPr>
        <p:spPr>
          <a:xfrm>
            <a:off x="571500" y="1905000"/>
            <a:ext cx="8001000" cy="267765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N" sz="2400" b="1" i="0" u="none" strike="noStrike" kern="1200" cap="none" spc="0" normalizeH="0" baseline="0" noProof="0" dirty="0">
                <a:ln>
                  <a:noFill/>
                </a:ln>
                <a:solidFill>
                  <a:srgbClr val="282C33"/>
                </a:solidFill>
                <a:effectLst/>
                <a:uLnTx/>
                <a:uFillTx/>
                <a:latin typeface="Graphik"/>
                <a:ea typeface="+mn-ea"/>
                <a:cs typeface="Arial" panose="020B0604020202020204" pitchFamily="34" charset="0"/>
              </a:rPr>
              <a:t>Object diagram elements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dirty="0">
              <a:ln>
                <a:noFill/>
              </a:ln>
              <a:solidFill>
                <a:srgbClr val="282C33"/>
              </a:solidFill>
              <a:effectLst/>
              <a:uLnTx/>
              <a:uFillTx/>
              <a:latin typeface="Graphik"/>
              <a:ea typeface="+mn-ea"/>
              <a:cs typeface="Arial" panose="020B0604020202020204" pitchFamily="34" charset="0"/>
            </a:endParaRPr>
          </a:p>
          <a:p>
            <a:pPr algn="l"/>
            <a:r>
              <a:rPr kumimoji="0" lang="en-GB" sz="2400" b="0" i="0" u="none" strike="noStrike" kern="1200" cap="none" spc="0" normalizeH="0" baseline="0" noProof="0" dirty="0">
                <a:ln>
                  <a:noFill/>
                </a:ln>
                <a:solidFill>
                  <a:srgbClr val="282C33"/>
                </a:solidFill>
                <a:effectLst/>
                <a:uLnTx/>
                <a:uFillTx/>
                <a:latin typeface="Graphik"/>
                <a:ea typeface="+mn-ea"/>
                <a:cs typeface="Times New Roman" panose="02020603050405020304" pitchFamily="18" charset="0"/>
              </a:rPr>
              <a:t>(iii)</a:t>
            </a:r>
            <a:r>
              <a:rPr lang="en-GB" sz="2400" b="1" i="0" dirty="0">
                <a:solidFill>
                  <a:srgbClr val="282C33"/>
                </a:solidFill>
                <a:effectLst/>
                <a:latin typeface="Graphik"/>
              </a:rPr>
              <a:t> Links</a:t>
            </a:r>
          </a:p>
          <a:p>
            <a:pPr algn="l"/>
            <a:r>
              <a:rPr lang="en-GB" sz="2400" b="0" i="0" dirty="0">
                <a:solidFill>
                  <a:srgbClr val="282C33"/>
                </a:solidFill>
                <a:effectLst/>
                <a:latin typeface="Graphik"/>
              </a:rPr>
              <a:t>Links are the lines that connect two shapes of an object diagram to each other.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282C33"/>
              </a:solidFill>
              <a:effectLst/>
              <a:uLnTx/>
              <a:uFillTx/>
              <a:latin typeface="Graphik"/>
              <a:ea typeface="+mn-ea"/>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 name="TextBox 6">
            <a:extLst>
              <a:ext uri="{FF2B5EF4-FFF2-40B4-BE49-F238E27FC236}">
                <a16:creationId xmlns:a16="http://schemas.microsoft.com/office/drawing/2014/main" id="{1E05774B-6FE3-4CA8-8CD9-92DD18FE9B36}"/>
              </a:ext>
            </a:extLst>
          </p:cNvPr>
          <p:cNvSpPr txBox="1"/>
          <p:nvPr/>
        </p:nvSpPr>
        <p:spPr>
          <a:xfrm>
            <a:off x="914400" y="1295400"/>
            <a:ext cx="41148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Structural Diagram</a:t>
            </a:r>
            <a:endParaRPr kumimoji="0" lang="en-IN"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12507626-0EB2-4E8D-AB27-58538268FC6E}"/>
              </a:ext>
            </a:extLst>
          </p:cNvPr>
          <p:cNvPicPr>
            <a:picLocks noChangeAspect="1"/>
          </p:cNvPicPr>
          <p:nvPr/>
        </p:nvPicPr>
        <p:blipFill>
          <a:blip r:embed="rId2"/>
          <a:stretch>
            <a:fillRect/>
          </a:stretch>
        </p:blipFill>
        <p:spPr>
          <a:xfrm>
            <a:off x="457200" y="4419600"/>
            <a:ext cx="6342063" cy="2228294"/>
          </a:xfrm>
          <a:prstGeom prst="rect">
            <a:avLst/>
          </a:prstGeom>
        </p:spPr>
      </p:pic>
      <p:sp>
        <p:nvSpPr>
          <p:cNvPr id="8" name="TextBox 7">
            <a:extLst>
              <a:ext uri="{FF2B5EF4-FFF2-40B4-BE49-F238E27FC236}">
                <a16:creationId xmlns:a16="http://schemas.microsoft.com/office/drawing/2014/main" id="{26182EC4-9DE9-439B-948C-D27F8271ECCE}"/>
              </a:ext>
            </a:extLst>
          </p:cNvPr>
          <p:cNvSpPr txBox="1"/>
          <p:nvPr/>
        </p:nvSpPr>
        <p:spPr>
          <a:xfrm>
            <a:off x="5029200" y="5257800"/>
            <a:ext cx="2133600" cy="369332"/>
          </a:xfrm>
          <a:prstGeom prst="rect">
            <a:avLst/>
          </a:prstGeom>
          <a:noFill/>
        </p:spPr>
        <p:txBody>
          <a:bodyPr wrap="square" rtlCol="0">
            <a:spAutoFit/>
          </a:bodyPr>
          <a:lstStyle/>
          <a:p>
            <a:r>
              <a:rPr lang="en-US" dirty="0"/>
              <a:t>Link</a:t>
            </a:r>
            <a:endParaRPr lang="en-IN" dirty="0"/>
          </a:p>
        </p:txBody>
      </p:sp>
    </p:spTree>
    <p:extLst>
      <p:ext uri="{BB962C8B-B14F-4D97-AF65-F5344CB8AC3E}">
        <p14:creationId xmlns:p14="http://schemas.microsoft.com/office/powerpoint/2010/main" val="17553735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65FD2283-83D1-44C3-B255-31A6CA82ABDD}"/>
              </a:ext>
            </a:extLst>
          </p:cNvPr>
          <p:cNvSpPr txBox="1"/>
          <p:nvPr/>
        </p:nvSpPr>
        <p:spPr>
          <a:xfrm>
            <a:off x="381000" y="1219200"/>
            <a:ext cx="7620000" cy="400110"/>
          </a:xfrm>
          <a:prstGeom prst="rect">
            <a:avLst/>
          </a:prstGeom>
          <a:noFill/>
        </p:spPr>
        <p:txBody>
          <a:bodyPr wrap="square">
            <a:spAutoFit/>
          </a:bodyPr>
          <a:lstStyle/>
          <a:p>
            <a:pPr algn="l"/>
            <a:r>
              <a:rPr lang="en-GB" sz="2000" b="1" i="0" dirty="0">
                <a:solidFill>
                  <a:srgbClr val="333333"/>
                </a:solidFill>
                <a:effectLst/>
                <a:latin typeface="Times New Roman" panose="02020603050405020304" pitchFamily="18" charset="0"/>
                <a:cs typeface="Times New Roman" panose="02020603050405020304" pitchFamily="18" charset="0"/>
              </a:rPr>
              <a:t>Class to Object Diagram Example - Order System</a:t>
            </a:r>
          </a:p>
        </p:txBody>
      </p:sp>
      <p:pic>
        <p:nvPicPr>
          <p:cNvPr id="4098" name="Picture 2" descr="Class Diagram to Object Diagram">
            <a:extLst>
              <a:ext uri="{FF2B5EF4-FFF2-40B4-BE49-F238E27FC236}">
                <a16:creationId xmlns:a16="http://schemas.microsoft.com/office/drawing/2014/main" id="{AF65876C-2770-4557-A016-78E5AFC9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 y="2191306"/>
            <a:ext cx="9148916" cy="439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9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A70B-847E-43D8-B3AA-EFE0124A1D4F}"/>
              </a:ext>
            </a:extLst>
          </p:cNvPr>
          <p:cNvSpPr>
            <a:spLocks noGrp="1"/>
          </p:cNvSpPr>
          <p:nvPr>
            <p:ph type="title"/>
          </p:nvPr>
        </p:nvSpPr>
        <p:spPr/>
        <p:txBody>
          <a:bodyPr/>
          <a:lstStyle/>
          <a:p>
            <a:r>
              <a:rPr lang="en-US" dirty="0"/>
              <a:t>Object  Diagram</a:t>
            </a:r>
            <a:endParaRPr lang="en-IN" dirty="0"/>
          </a:p>
        </p:txBody>
      </p:sp>
      <p:sp>
        <p:nvSpPr>
          <p:cNvPr id="3" name="Slide Number Placeholder 2">
            <a:extLst>
              <a:ext uri="{FF2B5EF4-FFF2-40B4-BE49-F238E27FC236}">
                <a16:creationId xmlns:a16="http://schemas.microsoft.com/office/drawing/2014/main" id="{076E83DD-2096-4A42-BF5F-08FA1275D04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65FD2283-83D1-44C3-B255-31A6CA82ABDD}"/>
              </a:ext>
            </a:extLst>
          </p:cNvPr>
          <p:cNvSpPr txBox="1"/>
          <p:nvPr/>
        </p:nvSpPr>
        <p:spPr>
          <a:xfrm>
            <a:off x="1532308" y="1219200"/>
            <a:ext cx="6468692" cy="707886"/>
          </a:xfrm>
          <a:prstGeom prst="rect">
            <a:avLst/>
          </a:prstGeom>
          <a:noFill/>
        </p:spPr>
        <p:txBody>
          <a:bodyPr wrap="square">
            <a:spAutoFit/>
          </a:bodyPr>
          <a:lstStyle/>
          <a:p>
            <a:pPr algn="l"/>
            <a:r>
              <a:rPr lang="en-GB" sz="2000" b="1" i="0" dirty="0">
                <a:solidFill>
                  <a:srgbClr val="333333"/>
                </a:solidFill>
                <a:effectLst/>
                <a:latin typeface="Times New Roman" panose="02020603050405020304" pitchFamily="18" charset="0"/>
                <a:cs typeface="Times New Roman" panose="02020603050405020304" pitchFamily="18" charset="0"/>
              </a:rPr>
              <a:t>Example 1</a:t>
            </a:r>
          </a:p>
          <a:p>
            <a:pPr algn="l"/>
            <a:endParaRPr lang="en-GB" sz="2000" b="1" i="0" dirty="0">
              <a:solidFill>
                <a:srgbClr val="333333"/>
              </a:solidFill>
              <a:effectLst/>
              <a:latin typeface="Times New Roman" panose="02020603050405020304" pitchFamily="18" charset="0"/>
              <a:cs typeface="Times New Roman" panose="02020603050405020304" pitchFamily="18" charset="0"/>
            </a:endParaRPr>
          </a:p>
        </p:txBody>
      </p:sp>
      <p:pic>
        <p:nvPicPr>
          <p:cNvPr id="6146" name="Picture 2" descr="Object Diagram Example: Company Structure">
            <a:extLst>
              <a:ext uri="{FF2B5EF4-FFF2-40B4-BE49-F238E27FC236}">
                <a16:creationId xmlns:a16="http://schemas.microsoft.com/office/drawing/2014/main" id="{EE7B8340-A8EE-4DB9-85F9-6BF05EEA9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905000"/>
            <a:ext cx="8704262" cy="467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556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745-8F88-44EF-BB9F-3962F5A62944}"/>
              </a:ext>
            </a:extLst>
          </p:cNvPr>
          <p:cNvSpPr>
            <a:spLocks noGrp="1"/>
          </p:cNvSpPr>
          <p:nvPr>
            <p:ph type="title"/>
          </p:nvPr>
        </p:nvSpPr>
        <p:spPr/>
        <p:txBody>
          <a:bodyPr/>
          <a:lstStyle/>
          <a:p>
            <a:r>
              <a:rPr lang="en-IN" b="0" i="0" dirty="0">
                <a:effectLst/>
                <a:latin typeface="Arial" panose="020B0604020202020204" pitchFamily="34" charset="0"/>
              </a:rPr>
              <a:t>Sequence Diagram</a:t>
            </a:r>
            <a:br>
              <a:rPr lang="en-IN" b="0" i="0" dirty="0">
                <a:effectLst/>
                <a:latin typeface="Arial" panose="020B0604020202020204" pitchFamily="34" charset="0"/>
              </a:rPr>
            </a:br>
            <a:endParaRPr lang="en-IN" dirty="0"/>
          </a:p>
        </p:txBody>
      </p:sp>
      <p:sp>
        <p:nvSpPr>
          <p:cNvPr id="3" name="Slide Number Placeholder 2">
            <a:extLst>
              <a:ext uri="{FF2B5EF4-FFF2-40B4-BE49-F238E27FC236}">
                <a16:creationId xmlns:a16="http://schemas.microsoft.com/office/drawing/2014/main" id="{22F5701F-CDAF-42DB-A4A6-A65573BD06E0}"/>
              </a:ext>
            </a:extLst>
          </p:cNvPr>
          <p:cNvSpPr>
            <a:spLocks noGrp="1"/>
          </p:cNvSpPr>
          <p:nvPr>
            <p:ph type="sldNum" sz="quarter" idx="10"/>
          </p:nvPr>
        </p:nvSpPr>
        <p:spPr/>
        <p:txBody>
          <a:bodyPr/>
          <a:lstStyle/>
          <a:p>
            <a:pPr>
              <a:defRPr/>
            </a:pPr>
            <a:fld id="{7C25196A-ECF6-4A56-914D-3A9D05A48131}" type="slidenum">
              <a:rPr lang="en-US" altLang="en-US" smtClean="0"/>
              <a:pPr>
                <a:defRPr/>
              </a:pPr>
              <a:t>94</a:t>
            </a:fld>
            <a:endParaRPr lang="en-US" altLang="en-US"/>
          </a:p>
        </p:txBody>
      </p:sp>
      <p:sp>
        <p:nvSpPr>
          <p:cNvPr id="4" name="TextBox 3">
            <a:extLst>
              <a:ext uri="{FF2B5EF4-FFF2-40B4-BE49-F238E27FC236}">
                <a16:creationId xmlns:a16="http://schemas.microsoft.com/office/drawing/2014/main" id="{957B01F7-BB22-48FA-BA66-4C79C60336A0}"/>
              </a:ext>
            </a:extLst>
          </p:cNvPr>
          <p:cNvSpPr txBox="1"/>
          <p:nvPr/>
        </p:nvSpPr>
        <p:spPr>
          <a:xfrm>
            <a:off x="457200" y="1600200"/>
            <a:ext cx="7772400" cy="3108543"/>
          </a:xfrm>
          <a:prstGeom prst="rect">
            <a:avLst/>
          </a:prstGeom>
          <a:noFill/>
        </p:spPr>
        <p:txBody>
          <a:bodyPr wrap="square" rtlCol="0">
            <a:spAutoFit/>
          </a:bodyPr>
          <a:lstStyle/>
          <a:p>
            <a:pPr algn="just"/>
            <a:r>
              <a:rPr lang="en-GB" sz="2800" b="0" i="0" dirty="0">
                <a:effectLst/>
                <a:latin typeface="Times New Roman" panose="02020603050405020304" pitchFamily="18" charset="0"/>
                <a:cs typeface="Times New Roman" panose="02020603050405020304" pitchFamily="18" charset="0"/>
              </a:rPr>
              <a:t>Sequence Diagrams are interaction diagrams that detail how operations are carried out. They capture the interaction between objects in the context of a collaboration. Sequence Diagrams are time focus and they show the order of the interaction visually by using the vertical axis of the diagram to represent time what messages are sent and when.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133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745-8F88-44EF-BB9F-3962F5A62944}"/>
              </a:ext>
            </a:extLst>
          </p:cNvPr>
          <p:cNvSpPr>
            <a:spLocks noGrp="1"/>
          </p:cNvSpPr>
          <p:nvPr>
            <p:ph type="title"/>
          </p:nvPr>
        </p:nvSpPr>
        <p:spPr/>
        <p:txBody>
          <a:bodyPr/>
          <a:lstStyle/>
          <a:p>
            <a:r>
              <a:rPr lang="en-IN" b="0" i="0" dirty="0">
                <a:effectLst/>
                <a:latin typeface="Arial" panose="020B0604020202020204" pitchFamily="34" charset="0"/>
              </a:rPr>
              <a:t>Sequence Diagram</a:t>
            </a:r>
            <a:br>
              <a:rPr lang="en-IN" b="0" i="0" dirty="0">
                <a:effectLst/>
                <a:latin typeface="Arial" panose="020B0604020202020204" pitchFamily="34" charset="0"/>
              </a:rPr>
            </a:br>
            <a:endParaRPr lang="en-IN" dirty="0"/>
          </a:p>
        </p:txBody>
      </p:sp>
      <p:sp>
        <p:nvSpPr>
          <p:cNvPr id="3" name="Slide Number Placeholder 2">
            <a:extLst>
              <a:ext uri="{FF2B5EF4-FFF2-40B4-BE49-F238E27FC236}">
                <a16:creationId xmlns:a16="http://schemas.microsoft.com/office/drawing/2014/main" id="{22F5701F-CDAF-42DB-A4A6-A65573BD06E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E56B89B1-3976-4F4C-A09C-ED15723C40E6}"/>
              </a:ext>
            </a:extLst>
          </p:cNvPr>
          <p:cNvSpPr txBox="1"/>
          <p:nvPr/>
        </p:nvSpPr>
        <p:spPr>
          <a:xfrm>
            <a:off x="304800" y="1600200"/>
            <a:ext cx="7848600" cy="4062651"/>
          </a:xfrm>
          <a:prstGeom prst="rect">
            <a:avLst/>
          </a:prstGeom>
          <a:noFill/>
        </p:spPr>
        <p:txBody>
          <a:bodyPr wrap="square" rtlCol="0">
            <a:spAutoFit/>
          </a:bodyPr>
          <a:lstStyle/>
          <a:p>
            <a:pPr algn="just"/>
            <a:r>
              <a:rPr lang="en-GB" sz="2400" b="1" i="0" dirty="0">
                <a:effectLst/>
                <a:latin typeface="Times New Roman" panose="02020603050405020304" pitchFamily="18" charset="0"/>
                <a:cs typeface="Times New Roman" panose="02020603050405020304" pitchFamily="18" charset="0"/>
              </a:rPr>
              <a:t>Purpose of Sequence Diagram</a:t>
            </a:r>
          </a:p>
          <a:p>
            <a:pPr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Model high-level interaction between active objects in a system</a:t>
            </a:r>
          </a:p>
          <a:p>
            <a:pPr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Model the interaction between object instances within a collaboration that realizes a use case</a:t>
            </a:r>
          </a:p>
          <a:p>
            <a:pPr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Model the interaction between objects within a collaboration that realizes an operation</a:t>
            </a:r>
          </a:p>
          <a:p>
            <a:pPr algn="just">
              <a:buFont typeface="Arial" panose="020B0604020202020204" pitchFamily="34" charset="0"/>
              <a:buChar char="•"/>
            </a:pPr>
            <a:r>
              <a:rPr lang="en-GB" sz="2400" b="0" i="0" dirty="0">
                <a:effectLst/>
                <a:latin typeface="Times New Roman" panose="02020603050405020304" pitchFamily="18" charset="0"/>
                <a:cs typeface="Times New Roman" panose="02020603050405020304" pitchFamily="18" charset="0"/>
              </a:rPr>
              <a:t>Either model generic interactions (showing all possible paths through the interaction) or specific instances of a interaction (showing just one path through the interaction)</a:t>
            </a:r>
          </a:p>
          <a:p>
            <a:endParaRPr lang="en-IN" dirty="0"/>
          </a:p>
        </p:txBody>
      </p:sp>
    </p:spTree>
    <p:extLst>
      <p:ext uri="{BB962C8B-B14F-4D97-AF65-F5344CB8AC3E}">
        <p14:creationId xmlns:p14="http://schemas.microsoft.com/office/powerpoint/2010/main" val="475797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745-8F88-44EF-BB9F-3962F5A62944}"/>
              </a:ext>
            </a:extLst>
          </p:cNvPr>
          <p:cNvSpPr>
            <a:spLocks noGrp="1"/>
          </p:cNvSpPr>
          <p:nvPr>
            <p:ph type="title"/>
          </p:nvPr>
        </p:nvSpPr>
        <p:spPr/>
        <p:txBody>
          <a:bodyPr/>
          <a:lstStyle/>
          <a:p>
            <a:r>
              <a:rPr lang="en-IN" b="0" i="0" dirty="0">
                <a:effectLst/>
                <a:latin typeface="Arial" panose="020B0604020202020204" pitchFamily="34" charset="0"/>
              </a:rPr>
              <a:t>Sequence Diagram</a:t>
            </a:r>
            <a:br>
              <a:rPr lang="en-IN" b="0" i="0" dirty="0">
                <a:effectLst/>
                <a:latin typeface="Arial" panose="020B0604020202020204" pitchFamily="34" charset="0"/>
              </a:rPr>
            </a:br>
            <a:endParaRPr lang="en-IN" dirty="0"/>
          </a:p>
        </p:txBody>
      </p:sp>
      <p:sp>
        <p:nvSpPr>
          <p:cNvPr id="3" name="Slide Number Placeholder 2">
            <a:extLst>
              <a:ext uri="{FF2B5EF4-FFF2-40B4-BE49-F238E27FC236}">
                <a16:creationId xmlns:a16="http://schemas.microsoft.com/office/drawing/2014/main" id="{22F5701F-CDAF-42DB-A4A6-A65573BD06E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C25196A-ECF6-4A56-914D-3A9D05A48131}"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E56B89B1-3976-4F4C-A09C-ED15723C40E6}"/>
              </a:ext>
            </a:extLst>
          </p:cNvPr>
          <p:cNvSpPr txBox="1"/>
          <p:nvPr/>
        </p:nvSpPr>
        <p:spPr>
          <a:xfrm>
            <a:off x="304800" y="1600200"/>
            <a:ext cx="7848600"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EBF64622-46BB-4CC1-9E0D-4FD37B02FB1F}"/>
              </a:ext>
            </a:extLst>
          </p:cNvPr>
          <p:cNvPicPr>
            <a:picLocks noChangeAspect="1"/>
          </p:cNvPicPr>
          <p:nvPr/>
        </p:nvPicPr>
        <p:blipFill>
          <a:blip r:embed="rId2"/>
          <a:stretch>
            <a:fillRect/>
          </a:stretch>
        </p:blipFill>
        <p:spPr>
          <a:xfrm>
            <a:off x="304800" y="1148379"/>
            <a:ext cx="8411497" cy="5165724"/>
          </a:xfrm>
          <a:prstGeom prst="rect">
            <a:avLst/>
          </a:prstGeom>
        </p:spPr>
      </p:pic>
    </p:spTree>
    <p:extLst>
      <p:ext uri="{BB962C8B-B14F-4D97-AF65-F5344CB8AC3E}">
        <p14:creationId xmlns:p14="http://schemas.microsoft.com/office/powerpoint/2010/main" val="2294189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AD65-4B78-4731-BBAB-769FE6BAFA25}"/>
              </a:ext>
            </a:extLst>
          </p:cNvPr>
          <p:cNvSpPr>
            <a:spLocks noGrp="1"/>
          </p:cNvSpPr>
          <p:nvPr>
            <p:ph type="title"/>
          </p:nvPr>
        </p:nvSpPr>
        <p:spPr/>
        <p:txBody>
          <a:bodyPr/>
          <a:lstStyle/>
          <a:p>
            <a:r>
              <a:rPr lang="en-IN" b="0" i="0">
                <a:effectLst/>
                <a:latin typeface="Arial" panose="020B0604020202020204" pitchFamily="34" charset="0"/>
              </a:rPr>
              <a:t>Sequence Diagram</a:t>
            </a:r>
            <a:br>
              <a:rPr lang="en-IN" b="0" i="0">
                <a:effectLst/>
                <a:latin typeface="Arial" panose="020B0604020202020204" pitchFamily="34" charset="0"/>
              </a:rPr>
            </a:br>
            <a:endParaRPr lang="en-IN"/>
          </a:p>
        </p:txBody>
      </p:sp>
      <p:sp>
        <p:nvSpPr>
          <p:cNvPr id="3" name="Slide Number Placeholder 2">
            <a:extLst>
              <a:ext uri="{FF2B5EF4-FFF2-40B4-BE49-F238E27FC236}">
                <a16:creationId xmlns:a16="http://schemas.microsoft.com/office/drawing/2014/main" id="{E6A7CAFD-16E6-458E-8321-FB1D8B52E743}"/>
              </a:ext>
            </a:extLst>
          </p:cNvPr>
          <p:cNvSpPr>
            <a:spLocks noGrp="1"/>
          </p:cNvSpPr>
          <p:nvPr>
            <p:ph type="sldNum" sz="quarter" idx="10"/>
          </p:nvPr>
        </p:nvSpPr>
        <p:spPr/>
        <p:txBody>
          <a:bodyPr/>
          <a:lstStyle/>
          <a:p>
            <a:pPr>
              <a:defRPr/>
            </a:pPr>
            <a:fld id="{7C25196A-ECF6-4A56-914D-3A9D05A48131}" type="slidenum">
              <a:rPr lang="en-US" altLang="en-US" smtClean="0"/>
              <a:pPr>
                <a:defRPr/>
              </a:pPr>
              <a:t>97</a:t>
            </a:fld>
            <a:endParaRPr lang="en-US" altLang="en-US"/>
          </a:p>
        </p:txBody>
      </p:sp>
      <p:pic>
        <p:nvPicPr>
          <p:cNvPr id="5" name="Picture 4">
            <a:extLst>
              <a:ext uri="{FF2B5EF4-FFF2-40B4-BE49-F238E27FC236}">
                <a16:creationId xmlns:a16="http://schemas.microsoft.com/office/drawing/2014/main" id="{C329EDDD-6BDD-432D-886B-7B22603A3215}"/>
              </a:ext>
            </a:extLst>
          </p:cNvPr>
          <p:cNvPicPr>
            <a:picLocks noChangeAspect="1"/>
          </p:cNvPicPr>
          <p:nvPr/>
        </p:nvPicPr>
        <p:blipFill>
          <a:blip r:embed="rId2"/>
          <a:stretch>
            <a:fillRect/>
          </a:stretch>
        </p:blipFill>
        <p:spPr>
          <a:xfrm>
            <a:off x="149584" y="1600200"/>
            <a:ext cx="8229600" cy="5105400"/>
          </a:xfrm>
          <a:prstGeom prst="rect">
            <a:avLst/>
          </a:prstGeom>
        </p:spPr>
      </p:pic>
    </p:spTree>
    <p:extLst>
      <p:ext uri="{BB962C8B-B14F-4D97-AF65-F5344CB8AC3E}">
        <p14:creationId xmlns:p14="http://schemas.microsoft.com/office/powerpoint/2010/main" val="1731672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7524-62FA-413A-845F-ECFA143BBE96}"/>
              </a:ext>
            </a:extLst>
          </p:cNvPr>
          <p:cNvSpPr>
            <a:spLocks noGrp="1"/>
          </p:cNvSpPr>
          <p:nvPr>
            <p:ph type="title"/>
          </p:nvPr>
        </p:nvSpPr>
        <p:spPr/>
        <p:txBody>
          <a:bodyPr/>
          <a:lstStyle/>
          <a:p>
            <a:r>
              <a:rPr lang="en-IN" b="0" i="0" dirty="0">
                <a:effectLst/>
                <a:latin typeface="Arial" panose="020B0604020202020204" pitchFamily="34" charset="0"/>
              </a:rPr>
              <a:t>Sequence Diagram</a:t>
            </a:r>
            <a:endParaRPr lang="en-IN" dirty="0"/>
          </a:p>
        </p:txBody>
      </p:sp>
      <p:sp>
        <p:nvSpPr>
          <p:cNvPr id="3" name="Slide Number Placeholder 2">
            <a:extLst>
              <a:ext uri="{FF2B5EF4-FFF2-40B4-BE49-F238E27FC236}">
                <a16:creationId xmlns:a16="http://schemas.microsoft.com/office/drawing/2014/main" id="{D1652F2D-2E95-47D8-8EF1-4C64D269783B}"/>
              </a:ext>
            </a:extLst>
          </p:cNvPr>
          <p:cNvSpPr>
            <a:spLocks noGrp="1"/>
          </p:cNvSpPr>
          <p:nvPr>
            <p:ph type="sldNum" sz="quarter" idx="10"/>
          </p:nvPr>
        </p:nvSpPr>
        <p:spPr/>
        <p:txBody>
          <a:bodyPr/>
          <a:lstStyle/>
          <a:p>
            <a:pPr>
              <a:defRPr/>
            </a:pPr>
            <a:fld id="{7C25196A-ECF6-4A56-914D-3A9D05A48131}" type="slidenum">
              <a:rPr lang="en-US" altLang="en-US" smtClean="0"/>
              <a:pPr>
                <a:defRPr/>
              </a:pPr>
              <a:t>98</a:t>
            </a:fld>
            <a:endParaRPr lang="en-US" altLang="en-US"/>
          </a:p>
        </p:txBody>
      </p:sp>
      <p:pic>
        <p:nvPicPr>
          <p:cNvPr id="6" name="Picture 5">
            <a:extLst>
              <a:ext uri="{FF2B5EF4-FFF2-40B4-BE49-F238E27FC236}">
                <a16:creationId xmlns:a16="http://schemas.microsoft.com/office/drawing/2014/main" id="{77A48C83-B356-4946-9A03-3A5A56A93E7A}"/>
              </a:ext>
            </a:extLst>
          </p:cNvPr>
          <p:cNvPicPr>
            <a:picLocks noChangeAspect="1"/>
          </p:cNvPicPr>
          <p:nvPr/>
        </p:nvPicPr>
        <p:blipFill>
          <a:blip r:embed="rId2"/>
          <a:stretch>
            <a:fillRect/>
          </a:stretch>
        </p:blipFill>
        <p:spPr>
          <a:xfrm>
            <a:off x="457200" y="1905000"/>
            <a:ext cx="8077200" cy="4678362"/>
          </a:xfrm>
          <a:prstGeom prst="rect">
            <a:avLst/>
          </a:prstGeom>
        </p:spPr>
      </p:pic>
      <p:sp>
        <p:nvSpPr>
          <p:cNvPr id="7" name="TextBox 6">
            <a:extLst>
              <a:ext uri="{FF2B5EF4-FFF2-40B4-BE49-F238E27FC236}">
                <a16:creationId xmlns:a16="http://schemas.microsoft.com/office/drawing/2014/main" id="{95BF5C0B-355B-413B-9E14-9DD80007DC08}"/>
              </a:ext>
            </a:extLst>
          </p:cNvPr>
          <p:cNvSpPr txBox="1"/>
          <p:nvPr/>
        </p:nvSpPr>
        <p:spPr>
          <a:xfrm>
            <a:off x="4114799" y="2780071"/>
            <a:ext cx="3733801" cy="923330"/>
          </a:xfrm>
          <a:prstGeom prst="rect">
            <a:avLst/>
          </a:prstGeom>
          <a:noFill/>
        </p:spPr>
        <p:txBody>
          <a:bodyPr wrap="square" rtlCol="0">
            <a:spAutoFit/>
          </a:bodyPr>
          <a:lstStyle/>
          <a:p>
            <a:r>
              <a:rPr lang="en-IN" dirty="0"/>
              <a:t>It has two dimensions</a:t>
            </a:r>
          </a:p>
          <a:p>
            <a:r>
              <a:rPr lang="en-IN" dirty="0"/>
              <a:t>The horizontal axis shows the  objects.</a:t>
            </a:r>
          </a:p>
        </p:txBody>
      </p:sp>
    </p:spTree>
    <p:extLst>
      <p:ext uri="{BB962C8B-B14F-4D97-AF65-F5344CB8AC3E}">
        <p14:creationId xmlns:p14="http://schemas.microsoft.com/office/powerpoint/2010/main" val="21073589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7524-62FA-413A-845F-ECFA143BBE96}"/>
              </a:ext>
            </a:extLst>
          </p:cNvPr>
          <p:cNvSpPr>
            <a:spLocks noGrp="1"/>
          </p:cNvSpPr>
          <p:nvPr>
            <p:ph type="title"/>
          </p:nvPr>
        </p:nvSpPr>
        <p:spPr/>
        <p:txBody>
          <a:bodyPr/>
          <a:lstStyle/>
          <a:p>
            <a:r>
              <a:rPr lang="en-IN" b="0" i="0" dirty="0">
                <a:effectLst/>
                <a:latin typeface="Arial" panose="020B0604020202020204" pitchFamily="34" charset="0"/>
              </a:rPr>
              <a:t>Sequence Diagram</a:t>
            </a:r>
            <a:endParaRPr lang="en-IN" dirty="0"/>
          </a:p>
        </p:txBody>
      </p:sp>
      <p:sp>
        <p:nvSpPr>
          <p:cNvPr id="3" name="Slide Number Placeholder 2">
            <a:extLst>
              <a:ext uri="{FF2B5EF4-FFF2-40B4-BE49-F238E27FC236}">
                <a16:creationId xmlns:a16="http://schemas.microsoft.com/office/drawing/2014/main" id="{D1652F2D-2E95-47D8-8EF1-4C64D269783B}"/>
              </a:ext>
            </a:extLst>
          </p:cNvPr>
          <p:cNvSpPr>
            <a:spLocks noGrp="1"/>
          </p:cNvSpPr>
          <p:nvPr>
            <p:ph type="sldNum" sz="quarter" idx="10"/>
          </p:nvPr>
        </p:nvSpPr>
        <p:spPr/>
        <p:txBody>
          <a:bodyPr/>
          <a:lstStyle/>
          <a:p>
            <a:pPr>
              <a:defRPr/>
            </a:pPr>
            <a:fld id="{7C25196A-ECF6-4A56-914D-3A9D05A48131}" type="slidenum">
              <a:rPr lang="en-US" altLang="en-US" smtClean="0"/>
              <a:pPr>
                <a:defRPr/>
              </a:pPr>
              <a:t>99</a:t>
            </a:fld>
            <a:endParaRPr lang="en-US" altLang="en-US"/>
          </a:p>
        </p:txBody>
      </p:sp>
      <p:sp>
        <p:nvSpPr>
          <p:cNvPr id="7" name="TextBox 6">
            <a:extLst>
              <a:ext uri="{FF2B5EF4-FFF2-40B4-BE49-F238E27FC236}">
                <a16:creationId xmlns:a16="http://schemas.microsoft.com/office/drawing/2014/main" id="{95BF5C0B-355B-413B-9E14-9DD80007DC08}"/>
              </a:ext>
            </a:extLst>
          </p:cNvPr>
          <p:cNvSpPr txBox="1"/>
          <p:nvPr/>
        </p:nvSpPr>
        <p:spPr>
          <a:xfrm>
            <a:off x="4114799" y="990600"/>
            <a:ext cx="4572001" cy="923330"/>
          </a:xfrm>
          <a:prstGeom prst="rect">
            <a:avLst/>
          </a:prstGeom>
          <a:noFill/>
        </p:spPr>
        <p:txBody>
          <a:bodyPr wrap="square" rtlCol="0">
            <a:spAutoFit/>
          </a:bodyPr>
          <a:lstStyle/>
          <a:p>
            <a:r>
              <a:rPr lang="en-IN" dirty="0"/>
              <a:t>It has two dimensions</a:t>
            </a:r>
          </a:p>
          <a:p>
            <a:r>
              <a:rPr lang="en-IN" dirty="0"/>
              <a:t>The vertical axis shows the  time  from top to bottom</a:t>
            </a:r>
          </a:p>
        </p:txBody>
      </p:sp>
      <p:pic>
        <p:nvPicPr>
          <p:cNvPr id="5" name="Picture 4">
            <a:extLst>
              <a:ext uri="{FF2B5EF4-FFF2-40B4-BE49-F238E27FC236}">
                <a16:creationId xmlns:a16="http://schemas.microsoft.com/office/drawing/2014/main" id="{035D72E9-97A7-4984-993C-142908428685}"/>
              </a:ext>
            </a:extLst>
          </p:cNvPr>
          <p:cNvPicPr>
            <a:picLocks noChangeAspect="1"/>
          </p:cNvPicPr>
          <p:nvPr/>
        </p:nvPicPr>
        <p:blipFill>
          <a:blip r:embed="rId2"/>
          <a:stretch>
            <a:fillRect/>
          </a:stretch>
        </p:blipFill>
        <p:spPr>
          <a:xfrm>
            <a:off x="304800" y="1828800"/>
            <a:ext cx="8382000" cy="4572000"/>
          </a:xfrm>
          <a:prstGeom prst="rect">
            <a:avLst/>
          </a:prstGeom>
        </p:spPr>
      </p:pic>
    </p:spTree>
    <p:extLst>
      <p:ext uri="{BB962C8B-B14F-4D97-AF65-F5344CB8AC3E}">
        <p14:creationId xmlns:p14="http://schemas.microsoft.com/office/powerpoint/2010/main" val="2688346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18292</TotalTime>
  <Words>8121</Words>
  <Application>Microsoft Office PowerPoint</Application>
  <PresentationFormat>On-screen Show (4:3)</PresentationFormat>
  <Paragraphs>1052</Paragraphs>
  <Slides>176</Slides>
  <Notes>61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176</vt:i4>
      </vt:variant>
    </vt:vector>
  </HeadingPairs>
  <TitlesOfParts>
    <vt:vector size="190" baseType="lpstr">
      <vt:lpstr>Arial</vt:lpstr>
      <vt:lpstr>Arial</vt:lpstr>
      <vt:lpstr>Graphik</vt:lpstr>
      <vt:lpstr>Open Sans</vt:lpstr>
      <vt:lpstr>Overpass</vt:lpstr>
      <vt:lpstr>OverpassBlack</vt:lpstr>
      <vt:lpstr>roboto-regular</vt:lpstr>
      <vt:lpstr>Source Sans Pro</vt:lpstr>
      <vt:lpstr>Times New Roman</vt:lpstr>
      <vt:lpstr>urw-din</vt:lpstr>
      <vt:lpstr>Wingdings</vt:lpstr>
      <vt:lpstr>Zapf Dingbats</vt:lpstr>
      <vt:lpstr>Default Design</vt:lpstr>
      <vt:lpstr>Bitmap Image</vt:lpstr>
      <vt:lpstr>PowerPoint Presentation</vt:lpstr>
      <vt:lpstr>Use Case Diagrams</vt:lpstr>
      <vt:lpstr>What is UML</vt:lpstr>
      <vt:lpstr>UML</vt:lpstr>
      <vt:lpstr>UML</vt:lpstr>
      <vt:lpstr>UML</vt:lpstr>
      <vt:lpstr>UML</vt:lpstr>
      <vt:lpstr>UML</vt:lpstr>
      <vt:lpstr>Use Cases</vt:lpstr>
      <vt:lpstr>Use Case Analysis</vt:lpstr>
      <vt:lpstr>Use Cases</vt:lpstr>
      <vt:lpstr>Use Cases</vt:lpstr>
      <vt:lpstr>Use Cases</vt:lpstr>
      <vt:lpstr>Use Cases</vt:lpstr>
      <vt:lpstr>Questions for Identifying People Actors</vt:lpstr>
      <vt:lpstr>Questions for Identifying Other Actors</vt:lpstr>
      <vt:lpstr>Actors</vt:lpstr>
      <vt:lpstr>Use Cases</vt:lpstr>
      <vt:lpstr>Use Cases</vt:lpstr>
      <vt:lpstr>Use Cases</vt:lpstr>
      <vt:lpstr>Use Cases</vt:lpstr>
      <vt:lpstr>Use Case Componentss</vt:lpstr>
      <vt:lpstr>Use Case Diagram - Use Case</vt:lpstr>
      <vt:lpstr>Use Case</vt:lpstr>
      <vt:lpstr>Use Case</vt:lpstr>
      <vt:lpstr>Use Case - Actor</vt:lpstr>
      <vt:lpstr>Use Case  - Relationships</vt:lpstr>
      <vt:lpstr>Use Case  - Relationships</vt:lpstr>
      <vt:lpstr>Use-Case Diagram</vt:lpstr>
      <vt:lpstr>There can be 5 relationship types in a use case diagram.</vt:lpstr>
      <vt:lpstr>Association between actor and use case </vt:lpstr>
      <vt:lpstr>There can be 5 relationship types in a use case diagram.</vt:lpstr>
      <vt:lpstr>Generalization of an actor </vt:lpstr>
      <vt:lpstr>There can be 5 relationship types in a use case diagram.</vt:lpstr>
      <vt:lpstr>Extend between two use cases </vt:lpstr>
      <vt:lpstr>Extend between two use cases </vt:lpstr>
      <vt:lpstr>Extend between two use cases </vt:lpstr>
      <vt:lpstr>Extend between two use cases </vt:lpstr>
      <vt:lpstr>Extend between two use cases </vt:lpstr>
      <vt:lpstr>Extend between two use cases </vt:lpstr>
      <vt:lpstr>There can be 5 relationship types in a use case diagram.</vt:lpstr>
      <vt:lpstr>Include relationship show that the behavior of the included use case is part of the including (base) use case. The main reason for this is to reuse common actions across multiple use cases.   In some situations, this is done to simplify complex behaviors. Few things to consider when using the &lt;&lt;include&gt;&gt; relationship.  The base use case is incomplete without the included use case. The included use case is mandatory and not optional.  </vt:lpstr>
      <vt:lpstr>Include between two use cases </vt:lpstr>
      <vt:lpstr>Include between two use cases </vt:lpstr>
      <vt:lpstr>Include and exclude relationship</vt:lpstr>
      <vt:lpstr>There can be 5 relationship types in a use case diagram.</vt:lpstr>
      <vt:lpstr>Generalization of a use case </vt:lpstr>
      <vt:lpstr>Generalization of a use case</vt:lpstr>
      <vt:lpstr>Generalization relationship between actors </vt:lpstr>
      <vt:lpstr>Applying relationship on use case</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Class Diagram</vt:lpstr>
      <vt:lpstr>Object  Diagram</vt:lpstr>
      <vt:lpstr>Object  Diagram</vt:lpstr>
      <vt:lpstr>Object  Diagram</vt:lpstr>
      <vt:lpstr>Object  Diagram</vt:lpstr>
      <vt:lpstr>Object  Diagram</vt:lpstr>
      <vt:lpstr>Object  Diagram</vt:lpstr>
      <vt:lpstr>Object  Diagram</vt:lpstr>
      <vt:lpstr>Sequence Diagram </vt:lpstr>
      <vt:lpstr>Sequence Diagram </vt:lpstr>
      <vt:lpstr>Sequence Diagram </vt:lpstr>
      <vt:lpstr>Sequence Diagram </vt:lpstr>
      <vt:lpstr>Sequence Diagram</vt:lpstr>
      <vt:lpstr>Sequence Diagram</vt:lpstr>
      <vt:lpstr>Sequence Diagram Notation </vt:lpstr>
      <vt:lpstr>Sequence Diagram Notation </vt:lpstr>
      <vt:lpstr>Sequence Diagram Notation </vt:lpstr>
      <vt:lpstr>Sequence Diagram Notation </vt:lpstr>
      <vt:lpstr>Call Message </vt:lpstr>
      <vt:lpstr>Call Message</vt:lpstr>
      <vt:lpstr>Sequence Diagram Notation </vt:lpstr>
      <vt:lpstr>Call Message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Diagram Notation </vt:lpstr>
      <vt:lpstr>Sequence Fragments  </vt:lpstr>
      <vt:lpstr>Sequence Fragments  </vt:lpstr>
      <vt:lpstr>Sequence Diagram</vt:lpstr>
      <vt:lpstr>Sequence Diagram</vt:lpstr>
      <vt:lpstr>State Diagram</vt:lpstr>
      <vt:lpstr>State Diagram</vt:lpstr>
      <vt:lpstr>State Diagram</vt:lpstr>
      <vt:lpstr>State Diagram</vt:lpstr>
      <vt:lpstr>State Diagram</vt:lpstr>
      <vt:lpstr>State Diagram</vt:lpstr>
      <vt:lpstr>State Diagram</vt:lpstr>
      <vt:lpstr>State Diagram</vt:lpstr>
      <vt:lpstr>Activity Diagram</vt:lpstr>
      <vt:lpstr>Activity Diagram</vt:lpstr>
      <vt:lpstr>Activity Diagram Notation </vt:lpstr>
      <vt:lpstr>Activity Diagram Notation </vt:lpstr>
      <vt:lpstr>Activity Diagram Notation </vt:lpstr>
      <vt:lpstr>Example</vt:lpstr>
      <vt:lpstr>Example</vt:lpstr>
      <vt:lpstr>Collaboration Diagram</vt:lpstr>
      <vt:lpstr>Collaboration Diagram</vt:lpstr>
      <vt:lpstr>Collaboration Diagram</vt:lpstr>
      <vt:lpstr>Collaboration Diagram</vt:lpstr>
      <vt:lpstr>Collaboration Diagram</vt:lpstr>
      <vt:lpstr>Collaboration Diagram</vt:lpstr>
      <vt:lpstr>Collaboration Diagram</vt:lpstr>
      <vt:lpstr>Collaboration Diagram</vt:lpstr>
      <vt:lpstr>Collaboration Diagram</vt:lpstr>
      <vt:lpstr>Component Diagram</vt:lpstr>
      <vt:lpstr>Component Diagram</vt:lpstr>
      <vt:lpstr>Elements of component diagram</vt:lpstr>
      <vt:lpstr>Elements of component diagram</vt:lpstr>
      <vt:lpstr>Elements of component diagram</vt:lpstr>
      <vt:lpstr>Elements of component diagram</vt:lpstr>
      <vt:lpstr>Elements of component diagram</vt:lpstr>
      <vt:lpstr>Relationships </vt:lpstr>
      <vt:lpstr>Relationships </vt:lpstr>
      <vt:lpstr>Relationships </vt:lpstr>
      <vt:lpstr>Relationships </vt:lpstr>
      <vt:lpstr>Relationships </vt:lpstr>
      <vt:lpstr>Relationships </vt:lpstr>
      <vt:lpstr>Relationships </vt:lpstr>
      <vt:lpstr>Case studies</vt:lpstr>
      <vt:lpstr>Case studies</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lpstr>Deployment Diagram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Sets and Dictionary</dc:title>
  <dc:creator>Dr. Abhishek Singhal</dc:creator>
  <cp:lastModifiedBy>Dr. Rajni Sehgal</cp:lastModifiedBy>
  <cp:revision>278</cp:revision>
  <dcterms:created xsi:type="dcterms:W3CDTF">2020-08-02T12:46:12Z</dcterms:created>
  <dcterms:modified xsi:type="dcterms:W3CDTF">2022-03-28T05:18:55Z</dcterms:modified>
</cp:coreProperties>
</file>